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theme/theme9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0.xml" ContentType="application/vnd.openxmlformats-officedocument.theme+xml"/>
  <Override PartName="/ppt/slideLayouts/slideLayout73.xml" ContentType="application/vnd.openxmlformats-officedocument.presentationml.slideLayout+xml"/>
  <Override PartName="/ppt/theme/theme11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  <p:sldMasterId id="2147483721" r:id="rId2"/>
    <p:sldMasterId id="2147483722" r:id="rId3"/>
    <p:sldMasterId id="2147483723" r:id="rId4"/>
    <p:sldMasterId id="2147483724" r:id="rId5"/>
    <p:sldMasterId id="2147483725" r:id="rId6"/>
    <p:sldMasterId id="2147483726" r:id="rId7"/>
    <p:sldMasterId id="2147483727" r:id="rId8"/>
    <p:sldMasterId id="2147483728" r:id="rId9"/>
    <p:sldMasterId id="2147483729" r:id="rId10"/>
    <p:sldMasterId id="2147483730" r:id="rId11"/>
    <p:sldMasterId id="2147483732" r:id="rId12"/>
  </p:sldMasterIdLst>
  <p:notesMasterIdLst>
    <p:notesMasterId r:id="rId77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315" r:id="rId22"/>
    <p:sldId id="316" r:id="rId23"/>
    <p:sldId id="317" r:id="rId24"/>
    <p:sldId id="318" r:id="rId25"/>
    <p:sldId id="319" r:id="rId26"/>
    <p:sldId id="320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</p:sldIdLst>
  <p:sldSz cx="9144000" cy="6858000" type="screen4x3"/>
  <p:notesSz cx="6724650" cy="9774238"/>
  <p:embeddedFontLst>
    <p:embeddedFont>
      <p:font typeface="Arial Black" panose="020B0A04020102020204" pitchFamily="34" charset="0"/>
      <p:regular r:id="rId78"/>
      <p:bold r:id="rId79"/>
    </p:embeddedFont>
    <p:embeddedFont>
      <p:font typeface="Arial Narrow" panose="020B0606020202030204" pitchFamily="34" charset="0"/>
      <p:regular r:id="rId80"/>
      <p:bold r:id="rId81"/>
      <p:italic r:id="rId82"/>
      <p:boldItalic r:id="rId83"/>
    </p:embeddedFont>
    <p:embeddedFont>
      <p:font typeface="Roboto" panose="020B0604020202020204" charset="0"/>
      <p:regular r:id="rId84"/>
      <p:bold r:id="rId85"/>
      <p:italic r:id="rId86"/>
      <p:boldItalic r:id="rId87"/>
    </p:embeddedFont>
    <p:embeddedFont>
      <p:font typeface="Tahoma" panose="020B0604030504040204" pitchFamily="34" charset="0"/>
      <p:regular r:id="rId88"/>
      <p:bold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000000"/>
          </p15:clr>
        </p15:guide>
        <p15:guide id="2" pos="211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D85464-8B93-40F0-92A4-981A9D78DA61}">
  <a:tblStyle styleId="{ABD85464-8B93-40F0-92A4-981A9D78DA6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079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font" Target="fonts/font5.fntdata"/><Relationship Id="rId90" Type="http://schemas.openxmlformats.org/officeDocument/2006/relationships/presProps" Target="pres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08412" y="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19162" y="733425"/>
            <a:ext cx="4886325" cy="36655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2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1" name="Google Shape;10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00" cy="43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1" name="Google Shape;110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2" name="Google Shape;11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0" name="Google Shape;11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6" name="Google Shape;7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5" name="Google Shape;78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6" name="Google Shape;7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1" name="Google Shape;6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5" name="Google Shape;8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3" name="Google Shape;8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0" name="Google Shape;8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3" name="Google Shape;8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4" name="Google Shape;8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4" name="Google Shape;8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2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5" name="Google Shape;90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1" name="Google Shape;6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5" name="Google Shape;9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7" name="Google Shape;9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2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9" name="Google Shape;9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0" name="Google Shape;9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2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0" name="Google Shape;9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1" name="Google Shape;9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5" name="Google Shape;99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3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5" name="Google Shape;100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5" name="Google Shape;101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0" name="Google Shape;7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3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7" name="Google Shape;102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3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7" name="Google Shape;10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7" name="Google Shape;105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7" name="Google Shape;10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40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7" name="Google Shape;10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8" name="Google Shape;108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7" name="Google Shape;10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8" name="Google Shape;110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4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9" name="Google Shape;111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7" name="Google Shape;7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4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2" name="Google Shape;11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3" name="Google Shape;11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5" name="Google Shape;117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4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6" name="Google Shape;118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5" name="Google Shape;121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51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3" name="Google Shape;122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52:notes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3" name="Google Shape;123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4" name="Google Shape;1234;p52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52:notes"/>
          <p:cNvSpPr txBox="1"/>
          <p:nvPr/>
        </p:nvSpPr>
        <p:spPr>
          <a:xfrm>
            <a:off x="3808413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3:notes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3" name="Google Shape;124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4" name="Google Shape;1244;p53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53:notes"/>
          <p:cNvSpPr txBox="1"/>
          <p:nvPr/>
        </p:nvSpPr>
        <p:spPr>
          <a:xfrm>
            <a:off x="3808413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54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3" name="Google Shape;125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:notes"/>
          <p:cNvSpPr txBox="1">
            <a:spLocks noGrp="1"/>
          </p:cNvSpPr>
          <p:nvPr>
            <p:ph type="sldNum" idx="12"/>
          </p:nvPr>
        </p:nvSpPr>
        <p:spPr>
          <a:xfrm>
            <a:off x="3808412" y="9283700"/>
            <a:ext cx="2914650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7" name="Google Shape;717;p6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55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2" name="Google Shape;126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56:notes"/>
          <p:cNvSpPr txBox="1">
            <a:spLocks noGrp="1"/>
          </p:cNvSpPr>
          <p:nvPr>
            <p:ph type="body" idx="1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3" name="Google Shape;127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7:notes"/>
          <p:cNvSpPr txBox="1">
            <a:spLocks noGrp="1"/>
          </p:cNvSpPr>
          <p:nvPr>
            <p:ph type="body" idx="1"/>
          </p:nvPr>
        </p:nvSpPr>
        <p:spPr>
          <a:xfrm>
            <a:off x="686448" y="4344036"/>
            <a:ext cx="5485200" cy="4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2" name="Google Shape;128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5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6" name="Google Shape;129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05" name="Google Shape;130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7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0" name="Google Shape;7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9" name="Google Shape;7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:notes"/>
          <p:cNvSpPr txBox="1">
            <a:spLocks noGrp="1"/>
          </p:cNvSpPr>
          <p:nvPr>
            <p:ph type="body" idx="1"/>
          </p:nvPr>
        </p:nvSpPr>
        <p:spPr>
          <a:xfrm>
            <a:off x="673100" y="4643437"/>
            <a:ext cx="5378450" cy="43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0" tIns="45925" rIns="91850" bIns="459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7" name="Google Shape;7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3425"/>
            <a:ext cx="4886325" cy="36655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225" name="Google Shape;225;p28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27" name="Google Shape;227;p2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0" name="Google Shape;230;p28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1" name="Google Shape;231;p28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2" name="Google Shape;232;p28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3" name="Google Shape;233;p28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5" name="Google Shape;235;p28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6" name="Google Shape;236;p28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238" name="Google Shape;238;p28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86" name="Google Shape;286;p3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93" name="Google Shape;293;p3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1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36" name="Google Shape;336;p4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4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58" name="Google Shape;358;p4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64" name="Google Shape;364;p4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69" name="Google Shape;369;p4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7" name="Google Shape;377;p4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81" name="Google Shape;381;p4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4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4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5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6" name="Google Shape;406;p5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7" name="Google Shape;407;p5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8" name="Google Shape;408;p5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11" name="Google Shape;411;p5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416" name="Google Shape;416;p5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18" name="Google Shape;418;p5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24" name="Google Shape;424;p5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55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lt2"/>
              </a:buClr>
              <a:buSzPts val="2550"/>
              <a:buFont typeface="Noto Sans Symbols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5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5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70" name="Google Shape;470;p5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8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473" name="Google Shape;473;p58"/>
            <p:cNvSpPr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74" name="Google Shape;474;p58"/>
            <p:cNvSpPr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75" name="Google Shape;475;p58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476" name="Google Shape;476;p58"/>
              <p:cNvSpPr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486" name="Google Shape;486;p58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88" name="Google Shape;488;p58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5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5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9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94" name="Google Shape;494;p5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5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6" name="Google Shape;496;p5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6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00" name="Google Shape;500;p6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02" name="Google Shape;502;p6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507" name="Google Shape;507;p6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09" name="Google Shape;509;p6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6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3" name="Google Shape;513;p6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14" name="Google Shape;514;p6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5" name="Google Shape;515;p6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516" name="Google Shape;516;p6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6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23" name="Google Shape;523;p6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6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527" name="Google Shape;527;p6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30" name="Google Shape;530;p6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6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6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5" name="Google Shape;535;p6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37" name="Google Shape;537;p6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66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1" name="Google Shape;541;p6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6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43" name="Google Shape;543;p6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7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67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47" name="Google Shape;547;p6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6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49" name="Google Shape;549;p6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53" name="Google Shape;553;p68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54" name="Google Shape;554;p6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56" name="Google Shape;556;p6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70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80" name="Google Shape;580;p7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7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7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7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02" name="Google Shape;602;p7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7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06" name="Google Shape;606;p7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7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08" name="Google Shape;608;p7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EXT_AND_OBJEC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7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2" name="Google Shape;612;p74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3" name="Google Shape;613;p7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7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15" name="Google Shape;615;p7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75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19" name="Google Shape;619;p7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7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21" name="Google Shape;621;p7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76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25" name="Google Shape;625;p7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7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27" name="Google Shape;627;p7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7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7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2" name="Google Shape;632;p7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7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34" name="Google Shape;634;p7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7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638" name="Google Shape;638;p7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9" name="Google Shape;639;p7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7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41" name="Google Shape;641;p7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7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7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46" name="Google Shape;646;p7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8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0" name="Google Shape;650;p8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1" name="Google Shape;651;p8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2" name="Google Shape;652;p8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653" name="Google Shape;653;p8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8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55" name="Google Shape;655;p8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8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659" name="Google Shape;659;p81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660" name="Google Shape;660;p8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8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62" name="Google Shape;662;p8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8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6" name="Google Shape;666;p8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68" name="Google Shape;668;p8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Slide de título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SzPts val="2550"/>
              <a:buFont typeface="Noto Sans Symbols"/>
              <a:buNone/>
              <a:defRPr sz="34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8439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96197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Em branco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398955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, texto e conteúdo" type="txAndObj">
  <p:cSld name="Título, texto e conteúdo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5791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Título e texto verticai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 rot="5400000">
            <a:off x="4953000" y="2133600"/>
            <a:ext cx="5410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 rot="5400000">
            <a:off x="762000" y="152400"/>
            <a:ext cx="5410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2890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Título e texto vertical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 rot="5400000">
            <a:off x="2628900" y="-190500"/>
            <a:ext cx="38862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marL="914400" lvl="1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853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Imagem com Legenda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1962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Conteúdo com Legenda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Char char="■"/>
              <a:defRPr sz="3200"/>
            </a:lvl1pPr>
            <a:lvl2pPr marL="914400" lvl="1" indent="-37084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Char char="◻"/>
              <a:defRPr sz="2800"/>
            </a:lvl2pPr>
            <a:lvl3pPr marL="1371600" lvl="2" indent="-32766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60"/>
              <a:buChar char="■"/>
              <a:defRPr sz="2400"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646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Somente títul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81407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Comparação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■"/>
              <a:defRPr sz="2400"/>
            </a:lvl1pPr>
            <a:lvl2pPr marL="914400" lvl="1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◻"/>
              <a:defRPr sz="2000"/>
            </a:lvl2pPr>
            <a:lvl3pPr marL="1371600" lvl="2" indent="-30289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3pPr>
            <a:lvl4pPr marL="1828800" lvl="3" indent="-299719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Char char="◻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485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Duas Partes de Conteúdo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2"/>
          </p:nvPr>
        </p:nvSpPr>
        <p:spPr>
          <a:xfrm>
            <a:off x="4648200" y="1981200"/>
            <a:ext cx="4038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0"/>
              <a:buChar char="■"/>
              <a:defRPr sz="2800"/>
            </a:lvl1pPr>
            <a:lvl2pPr marL="914400" lvl="1" indent="-35051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◻"/>
              <a:defRPr sz="2400"/>
            </a:lvl2pPr>
            <a:lvl3pPr marL="137160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3pPr>
            <a:lvl4pPr marL="1828800" lvl="3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5608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Cabeçalho da Seção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174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7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4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" name="Google Shape;14;p1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7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71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587" name="Google Shape;587;p71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1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1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1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1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1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1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1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1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7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7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71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1" name="Google Shape;11;p1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" name="Google Shape;13;p1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14" name="Google Shape;14;p1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" name="Google Shape;24;p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3550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8744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3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9" name="Google Shape;39;p3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25" name="Google Shape;125;p15"/>
            <p:cNvSpPr txBox="1"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 txBox="1"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 txBox="1"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 txBox="1"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 txBox="1"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 txBox="1"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 txBox="1"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210" name="Google Shape;210;p27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211" name="Google Shape;211;p27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0"/>
          <p:cNvGrpSpPr/>
          <p:nvPr/>
        </p:nvGrpSpPr>
        <p:grpSpPr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315" name="Google Shape;315;p40"/>
            <p:cNvSpPr txBox="1"/>
            <p:nvPr/>
          </p:nvSpPr>
          <p:spPr>
            <a:xfrm>
              <a:off x="0" y="0"/>
              <a:ext cx="2208" cy="432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0"/>
            <p:cNvSpPr txBox="1"/>
            <p:nvPr/>
          </p:nvSpPr>
          <p:spPr>
            <a:xfrm>
              <a:off x="1081" y="1065"/>
              <a:ext cx="4679" cy="159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7" name="Google Shape;317;p40"/>
            <p:cNvGrpSpPr/>
            <p:nvPr/>
          </p:nvGrpSpPr>
          <p:grpSpPr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18" name="Google Shape;318;p40"/>
              <p:cNvSpPr txBox="1"/>
              <p:nvPr/>
            </p:nvSpPr>
            <p:spPr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0"/>
              <p:cNvSpPr txBox="1"/>
              <p:nvPr/>
            </p:nvSpPr>
            <p:spPr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0"/>
              <p:cNvSpPr txBox="1"/>
              <p:nvPr/>
            </p:nvSpPr>
            <p:spPr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0"/>
              <p:cNvSpPr txBox="1"/>
              <p:nvPr/>
            </p:nvSpPr>
            <p:spPr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 txBox="1"/>
              <p:nvPr/>
            </p:nvSpPr>
            <p:spPr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0"/>
              <p:cNvSpPr txBox="1"/>
              <p:nvPr/>
            </p:nvSpPr>
            <p:spPr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0"/>
              <p:cNvSpPr txBox="1"/>
              <p:nvPr/>
            </p:nvSpPr>
            <p:spPr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 txBox="1"/>
              <p:nvPr/>
            </p:nvSpPr>
            <p:spPr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0"/>
              <p:cNvSpPr txBox="1"/>
              <p:nvPr/>
            </p:nvSpPr>
            <p:spPr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0"/>
              <p:cNvSpPr txBox="1"/>
              <p:nvPr/>
            </p:nvSpPr>
            <p:spPr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40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4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4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2"/>
          <p:cNvGrpSpPr/>
          <p:nvPr/>
        </p:nvGrpSpPr>
        <p:grpSpPr>
          <a:xfrm>
            <a:off x="0" y="0"/>
            <a:ext cx="8985250" cy="611188"/>
            <a:chOff x="0" y="0"/>
            <a:chExt cx="5660" cy="385"/>
          </a:xfrm>
        </p:grpSpPr>
        <p:sp>
          <p:nvSpPr>
            <p:cNvPr id="343" name="Google Shape;343;p42"/>
            <p:cNvSpPr txBox="1"/>
            <p:nvPr/>
          </p:nvSpPr>
          <p:spPr>
            <a:xfrm>
              <a:off x="0" y="0"/>
              <a:ext cx="300" cy="3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2"/>
            <p:cNvSpPr txBox="1"/>
            <p:nvPr/>
          </p:nvSpPr>
          <p:spPr>
            <a:xfrm>
              <a:off x="260" y="85"/>
              <a:ext cx="5400" cy="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2"/>
            <p:cNvSpPr txBox="1"/>
            <p:nvPr/>
          </p:nvSpPr>
          <p:spPr>
            <a:xfrm>
              <a:off x="258" y="85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2"/>
            <p:cNvSpPr txBox="1"/>
            <p:nvPr/>
          </p:nvSpPr>
          <p:spPr>
            <a:xfrm>
              <a:off x="345" y="0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2"/>
            <p:cNvSpPr txBox="1"/>
            <p:nvPr/>
          </p:nvSpPr>
          <p:spPr>
            <a:xfrm>
              <a:off x="345" y="85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2"/>
            <p:cNvSpPr txBox="1"/>
            <p:nvPr/>
          </p:nvSpPr>
          <p:spPr>
            <a:xfrm>
              <a:off x="173" y="173"/>
              <a:ext cx="0" cy="0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2"/>
            <p:cNvSpPr txBox="1"/>
            <p:nvPr/>
          </p:nvSpPr>
          <p:spPr>
            <a:xfrm>
              <a:off x="83" y="86"/>
              <a:ext cx="0" cy="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2"/>
            <p:cNvSpPr txBox="1"/>
            <p:nvPr/>
          </p:nvSpPr>
          <p:spPr>
            <a:xfrm>
              <a:off x="258" y="171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2"/>
            <p:cNvSpPr txBox="1"/>
            <p:nvPr/>
          </p:nvSpPr>
          <p:spPr>
            <a:xfrm>
              <a:off x="173" y="258"/>
              <a:ext cx="0" cy="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54"/>
          <p:cNvGrpSpPr/>
          <p:nvPr/>
        </p:nvGrpSpPr>
        <p:grpSpPr>
          <a:xfrm>
            <a:off x="0" y="0"/>
            <a:ext cx="9143999" cy="6858000"/>
            <a:chOff x="0" y="0"/>
            <a:chExt cx="9143999" cy="6858000"/>
          </a:xfrm>
        </p:grpSpPr>
        <p:sp>
          <p:nvSpPr>
            <p:cNvPr id="427" name="Google Shape;427;p54"/>
            <p:cNvSpPr txBox="1"/>
            <p:nvPr/>
          </p:nvSpPr>
          <p:spPr>
            <a:xfrm>
              <a:off x="0" y="0"/>
              <a:ext cx="3505200" cy="68580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 txBox="1"/>
            <p:nvPr/>
          </p:nvSpPr>
          <p:spPr>
            <a:xfrm>
              <a:off x="1716087" y="1690687"/>
              <a:ext cx="7427912" cy="25336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" name="Google Shape;429;p54"/>
            <p:cNvGrpSpPr/>
            <p:nvPr/>
          </p:nvGrpSpPr>
          <p:grpSpPr>
            <a:xfrm>
              <a:off x="0" y="1066800"/>
              <a:ext cx="2867024" cy="3157537"/>
              <a:chOff x="0" y="1066800"/>
              <a:chExt cx="2867024" cy="3157537"/>
            </a:xfrm>
          </p:grpSpPr>
          <p:sp>
            <p:nvSpPr>
              <p:cNvPr id="430" name="Google Shape;430;p54"/>
              <p:cNvSpPr txBox="1"/>
              <p:nvPr/>
            </p:nvSpPr>
            <p:spPr>
              <a:xfrm>
                <a:off x="573087" y="3582987"/>
                <a:ext cx="576262" cy="64135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4"/>
              <p:cNvSpPr txBox="1"/>
              <p:nvPr/>
            </p:nvSpPr>
            <p:spPr>
              <a:xfrm>
                <a:off x="1716087" y="1690687"/>
                <a:ext cx="574675" cy="642937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54"/>
              <p:cNvSpPr txBox="1"/>
              <p:nvPr/>
            </p:nvSpPr>
            <p:spPr>
              <a:xfrm>
                <a:off x="2281237" y="1066800"/>
                <a:ext cx="585787" cy="6350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54"/>
              <p:cNvSpPr txBox="1"/>
              <p:nvPr/>
            </p:nvSpPr>
            <p:spPr>
              <a:xfrm>
                <a:off x="1141412" y="3582987"/>
                <a:ext cx="584200" cy="64135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4"/>
              <p:cNvSpPr txBox="1"/>
              <p:nvPr/>
            </p:nvSpPr>
            <p:spPr>
              <a:xfrm>
                <a:off x="2281237" y="1690687"/>
                <a:ext cx="585787" cy="6429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4"/>
              <p:cNvSpPr txBox="1"/>
              <p:nvPr/>
            </p:nvSpPr>
            <p:spPr>
              <a:xfrm>
                <a:off x="1141412" y="2324100"/>
                <a:ext cx="584200" cy="63341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4"/>
              <p:cNvSpPr txBox="1"/>
              <p:nvPr/>
            </p:nvSpPr>
            <p:spPr>
              <a:xfrm>
                <a:off x="0" y="2324100"/>
                <a:ext cx="582612" cy="633412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4"/>
              <p:cNvSpPr txBox="1"/>
              <p:nvPr/>
            </p:nvSpPr>
            <p:spPr>
              <a:xfrm>
                <a:off x="1716087" y="2324100"/>
                <a:ext cx="574675" cy="63341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54"/>
              <p:cNvSpPr txBox="1"/>
              <p:nvPr/>
            </p:nvSpPr>
            <p:spPr>
              <a:xfrm>
                <a:off x="573087" y="2947987"/>
                <a:ext cx="576262" cy="64452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54"/>
              <p:cNvSpPr txBox="1"/>
              <p:nvPr/>
            </p:nvSpPr>
            <p:spPr>
              <a:xfrm>
                <a:off x="1141412" y="2947987"/>
                <a:ext cx="584200" cy="644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5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5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5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454" name="Google Shape;454;p56"/>
          <p:cNvGrpSpPr/>
          <p:nvPr/>
        </p:nvGrpSpPr>
        <p:grpSpPr>
          <a:xfrm>
            <a:off x="0" y="0"/>
            <a:ext cx="9144000" cy="546100"/>
            <a:chOff x="0" y="0"/>
            <a:chExt cx="5760" cy="344"/>
          </a:xfrm>
        </p:grpSpPr>
        <p:sp>
          <p:nvSpPr>
            <p:cNvPr id="455" name="Google Shape;455;p56"/>
            <p:cNvSpPr/>
            <p:nvPr/>
          </p:nvSpPr>
          <p:spPr>
            <a:xfrm>
              <a:off x="0" y="0"/>
              <a:ext cx="180" cy="336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260" y="85"/>
              <a:ext cx="5500" cy="17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6"/>
            <p:cNvSpPr/>
            <p:nvPr/>
          </p:nvSpPr>
          <p:spPr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6"/>
            <p:cNvSpPr/>
            <p:nvPr/>
          </p:nvSpPr>
          <p:spPr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83" y="86"/>
              <a:ext cx="89" cy="87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62" name="Google Shape;462;p56"/>
            <p:cNvSpPr/>
            <p:nvPr/>
          </p:nvSpPr>
          <p:spPr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" name="Google Shape;464;p5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56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dt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69"/>
          <p:cNvGrpSpPr/>
          <p:nvPr/>
        </p:nvGrpSpPr>
        <p:grpSpPr>
          <a:xfrm>
            <a:off x="0" y="0"/>
            <a:ext cx="9336088" cy="6667500"/>
            <a:chOff x="0" y="0"/>
            <a:chExt cx="5881" cy="4200"/>
          </a:xfrm>
        </p:grpSpPr>
        <p:sp>
          <p:nvSpPr>
            <p:cNvPr id="559" name="Google Shape;559;p69"/>
            <p:cNvSpPr txBox="1"/>
            <p:nvPr/>
          </p:nvSpPr>
          <p:spPr>
            <a:xfrm>
              <a:off x="0" y="0"/>
              <a:ext cx="2100" cy="4200"/>
            </a:xfrm>
            <a:prstGeom prst="rect">
              <a:avLst/>
            </a:prstGeom>
            <a:gradFill>
              <a:gsLst>
                <a:gs pos="0">
                  <a:schemeClr val="folHlink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9"/>
            <p:cNvSpPr txBox="1"/>
            <p:nvPr/>
          </p:nvSpPr>
          <p:spPr>
            <a:xfrm>
              <a:off x="1081" y="1065"/>
              <a:ext cx="4800" cy="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69"/>
            <p:cNvGrpSpPr/>
            <p:nvPr/>
          </p:nvGrpSpPr>
          <p:grpSpPr>
            <a:xfrm>
              <a:off x="0" y="672"/>
              <a:ext cx="1737" cy="1885"/>
              <a:chOff x="0" y="672"/>
              <a:chExt cx="1737" cy="1885"/>
            </a:xfrm>
          </p:grpSpPr>
          <p:sp>
            <p:nvSpPr>
              <p:cNvPr id="562" name="Google Shape;562;p69"/>
              <p:cNvSpPr txBox="1"/>
              <p:nvPr/>
            </p:nvSpPr>
            <p:spPr>
              <a:xfrm>
                <a:off x="361" y="22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69"/>
              <p:cNvSpPr txBox="1"/>
              <p:nvPr/>
            </p:nvSpPr>
            <p:spPr>
              <a:xfrm>
                <a:off x="1081" y="1065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69"/>
              <p:cNvSpPr txBox="1"/>
              <p:nvPr/>
            </p:nvSpPr>
            <p:spPr>
              <a:xfrm>
                <a:off x="1437" y="672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69"/>
              <p:cNvSpPr txBox="1"/>
              <p:nvPr/>
            </p:nvSpPr>
            <p:spPr>
              <a:xfrm>
                <a:off x="719" y="2257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69"/>
              <p:cNvSpPr txBox="1"/>
              <p:nvPr/>
            </p:nvSpPr>
            <p:spPr>
              <a:xfrm>
                <a:off x="1437" y="1065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9"/>
              <p:cNvSpPr txBox="1"/>
              <p:nvPr/>
            </p:nvSpPr>
            <p:spPr>
              <a:xfrm>
                <a:off x="719" y="1464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9"/>
              <p:cNvSpPr txBox="1"/>
              <p:nvPr/>
            </p:nvSpPr>
            <p:spPr>
              <a:xfrm>
                <a:off x="0" y="1464"/>
                <a:ext cx="300" cy="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9"/>
              <p:cNvSpPr txBox="1"/>
              <p:nvPr/>
            </p:nvSpPr>
            <p:spPr>
              <a:xfrm>
                <a:off x="1081" y="1464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9"/>
              <p:cNvSpPr txBox="1"/>
              <p:nvPr/>
            </p:nvSpPr>
            <p:spPr>
              <a:xfrm>
                <a:off x="361" y="1857"/>
                <a:ext cx="300" cy="3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9"/>
              <p:cNvSpPr txBox="1"/>
              <p:nvPr/>
            </p:nvSpPr>
            <p:spPr>
              <a:xfrm>
                <a:off x="719" y="1857"/>
                <a:ext cx="300" cy="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69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oto Sans Symbols"/>
              <a:buChar char="■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084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240"/>
              <a:buFont typeface="Noto Sans Symbols"/>
              <a:buChar char="◻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76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56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6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6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6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  <a:defRPr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0.jpg"/><Relationship Id="rId5" Type="http://schemas.openxmlformats.org/officeDocument/2006/relationships/hyperlink" Target="http://www.youtube.com/watch?v=Qxz8cqQbms0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11.jpg"/><Relationship Id="rId5" Type="http://schemas.openxmlformats.org/officeDocument/2006/relationships/hyperlink" Target="http://www.youtube.com/watch?v=ECggM6fwNtY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jpg"/><Relationship Id="rId4" Type="http://schemas.openxmlformats.org/officeDocument/2006/relationships/hyperlink" Target="http://www.youtube.com/watch?v=ZVE4Qwl7Ev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3"/>
          <p:cNvSpPr txBox="1">
            <a:spLocks noGrp="1"/>
          </p:cNvSpPr>
          <p:nvPr>
            <p:ph type="subTitle" idx="1"/>
          </p:nvPr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/>
          </a:p>
          <a:p>
            <a:pPr marL="0" lvl="0" indent="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Jose.wellington@ceub.edu.br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83"/>
          <p:cNvSpPr txBox="1">
            <a:spLocks noGrp="1"/>
          </p:cNvSpPr>
          <p:nvPr>
            <p:ph type="ctrTitle"/>
          </p:nvPr>
        </p:nvSpPr>
        <p:spPr>
          <a:xfrm>
            <a:off x="2916237" y="1773237"/>
            <a:ext cx="6019800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br>
              <a:rPr lang="en-US" sz="32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Conceitos de Modelagem de Dados</a:t>
            </a: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Abordagem Entidade-Relacionamento</a:t>
            </a: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MER – Conceitual / Lógico / Físico</a:t>
            </a:r>
            <a:b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75" name="Google Shape;675;p8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26"/>
          <p:cNvSpPr txBox="1">
            <a:spLocks noGrp="1"/>
          </p:cNvSpPr>
          <p:nvPr>
            <p:ph type="ctrTitle"/>
          </p:nvPr>
        </p:nvSpPr>
        <p:spPr>
          <a:xfrm>
            <a:off x="2195512" y="2852737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DBA – Administrador de Banco de Dados</a:t>
            </a: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75" name="Google Shape;1075;p12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2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7" name="Google Shape;1077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27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9575" y="1557329"/>
            <a:ext cx="2133600" cy="1591767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/>
              <a:t>Aula 05 - MER - </a:t>
            </a:r>
            <a:r>
              <a:rPr lang="en-US" sz="1100" dirty="0" err="1"/>
              <a:t>Abstrações</a:t>
            </a:r>
            <a:endParaRPr lang="en-US" sz="1100" dirty="0"/>
          </a:p>
        </p:txBody>
      </p:sp>
      <p:pic>
        <p:nvPicPr>
          <p:cNvPr id="1086" name="Google Shape;1086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27" descr="Você já ouviu falar de Data Science ou Ciência de Dados? Os profissionais dessa área resolvem problemas de negócios usando técnicas orientadas por dados: eles coletam dados não estruturados e os transformam em um formato mais utilizável, além de entender uma variedade de linguagens de programação. Parece uma tarefa difícil, não é? Então, assista ao bate-papo no TOTVS Geeks com o nosso convidado Luiz Henrique, que explica tudo sobre o assunto e ainda compartilha como é a rotina de uma das profissões mais promissoras do momento. Fiquem ligados pois a cada semana teremos um episódio explorando uma profissão diferente do #ProfissionaldeTI&#10;&#10;A TOTVS acredita no Brasil que FAZ.&#10;Aproveite também para conferir as novidades no site da TOTVS.&#10;Acesse:http://www.totvs.com&#10;&#10;Como estamos desenvolvendo? Acompanhe também o blog TOTVS Developers: https://developers.totvs.com/&#10;&#10;Ficou interessado? Agende uma visita com um de nossos consultores: https://www.totvs.com/contatos&#10;&#10;Siga a TOTVS nas redes sociais:&#10;&#10;LinkedIn: https://www.linkedin.com/company/totvs &#10;Instagram:  https://www.instagram.com/totvsbrasil/ &#10;Facebook: https://www.facebook.com/totvs &#10;Twitter: http://twitter.com/totvs" title="Profissão: Banco de Dados #TOTVSGEEK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2175" y="1228722"/>
            <a:ext cx="586740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27"/>
          <p:cNvSpPr txBox="1"/>
          <p:nvPr/>
        </p:nvSpPr>
        <p:spPr>
          <a:xfrm>
            <a:off x="555075" y="5848200"/>
            <a:ext cx="49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https://www.youtube.com/watch?v=Qxz8cqQbms0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28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8"/>
          <p:cNvSpPr txBox="1"/>
          <p:nvPr/>
        </p:nvSpPr>
        <p:spPr>
          <a:xfrm>
            <a:off x="0" y="1590675"/>
            <a:ext cx="9937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1- Definir o esquema conceitual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2 -DBA defini DDL =&gt; Ling. defin. Dados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3 - Definir o esquema interno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4 - Qual o Servidor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5 - DDL relacionamentos (campos)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6 - Dar acessos aos dados para usuário	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7 - Definir normas descarga e recarga Backup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8 - Falha de Entrada de dados Contingência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9 -Monitoramento de Desempenho Sintonia fina (tuning) performance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128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/>
              <a:t>Aula 05 - MER - </a:t>
            </a:r>
            <a:r>
              <a:rPr lang="en-US" sz="1100" dirty="0" err="1"/>
              <a:t>Abstrações</a:t>
            </a:r>
            <a:endParaRPr lang="en-US" sz="1100" dirty="0"/>
          </a:p>
        </p:txBody>
      </p:sp>
      <p:pic>
        <p:nvPicPr>
          <p:cNvPr id="1098" name="Google Shape;1098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29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Administradores de Banco de Dados (DBA)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Onde encontrar os melhores salários para DBA?</a:t>
            </a:r>
            <a:endParaRPr sz="23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/>
          </a:p>
        </p:txBody>
      </p:sp>
      <p:pic>
        <p:nvPicPr>
          <p:cNvPr id="1105" name="Google Shape;1105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2" y="1557337"/>
            <a:ext cx="3313112" cy="24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29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/>
              <a:t>Aula 05 - MER - </a:t>
            </a:r>
            <a:r>
              <a:rPr lang="en-US" sz="1100" dirty="0" err="1"/>
              <a:t>Abstrações</a:t>
            </a:r>
            <a:endParaRPr lang="en-US" sz="1100" dirty="0"/>
          </a:p>
        </p:txBody>
      </p:sp>
      <p:pic>
        <p:nvPicPr>
          <p:cNvPr id="1107" name="Google Shape;1107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129" descr="Onde encontrar os melhores salários para DBA?&#10;&#10;O estado onde você vive pode ter relação com os seus ganhos como DBA, em grandes capitais, muitas vezes existe muita demanda e vai exigir muitos profissionais, o que pode influenciar diretamente nos ganhos de um DBA.&#10;&#10;DBAOCM é um Canal com conteúdo voltado para Tecnologia Oracle. O objetivo é compartilhar informações sobre Certificação e Administração de Banco de Dados Oracle.&#10;&#10;Conteúdo Exclusivo ⬇⬇⬇&#10;&#10;Entre no nosso canal do Telegram para receber conteúdos Exclusivos sobre Banco de dados Oracle: &#10;➡ https://t.me/joinchat/AAAAAEb7ufK-90djaVuR4Q&#10;&#10;Você também pode me encontrar no Instagram @dbaocm.&#10;➡ https://www.instagram.com/dbaocm/&#10;&#10;[TAGS] #oracle #database #dba" title="Onde encontrar os melhores salários para DBA?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93635"/>
            <a:ext cx="5427650" cy="407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129"/>
          <p:cNvSpPr txBox="1"/>
          <p:nvPr/>
        </p:nvSpPr>
        <p:spPr>
          <a:xfrm>
            <a:off x="304400" y="5646700"/>
            <a:ext cx="58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https://www.youtube.com/watch?v=ECggM6fwNtY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30"/>
          <p:cNvSpPr txBox="1">
            <a:spLocks noGrp="1"/>
          </p:cNvSpPr>
          <p:nvPr>
            <p:ph type="ctrTitle"/>
          </p:nvPr>
        </p:nvSpPr>
        <p:spPr>
          <a:xfrm>
            <a:off x="2195512" y="2349500"/>
            <a:ext cx="6740525" cy="201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b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 – Administrador de Dados</a:t>
            </a:r>
            <a:br>
              <a:rPr lang="en-US" sz="2800" b="0" i="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115" name="Google Shape;1115;p13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3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/>
              <a:t>Aula 05 - MER - </a:t>
            </a:r>
            <a:r>
              <a:rPr lang="en-US" sz="1100" dirty="0" err="1"/>
              <a:t>Abstrações</a:t>
            </a:r>
            <a:endParaRPr lang="en-US" sz="1100" dirty="0"/>
          </a:p>
        </p:txBody>
      </p:sp>
      <p:pic>
        <p:nvPicPr>
          <p:cNvPr id="1117" name="Google Shape;1117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3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/>
                <a:ea typeface="Arial Black"/>
                <a:cs typeface="Arial Black"/>
                <a:sym typeface="Arial Black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 Black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31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Administrador de dados - AD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31"/>
          <p:cNvSpPr txBox="1"/>
          <p:nvPr/>
        </p:nvSpPr>
        <p:spPr>
          <a:xfrm>
            <a:off x="4762" y="1881187"/>
            <a:ext cx="5003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- São analistas que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identificam os dados a serem armazenados em um Banco de Dados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e pela forma como estes  serão representados.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- É a pessoa que toma as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decisões estratégicas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e de normas com relação aos dados da empresa.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5" name="Google Shape;1125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5962" y="1331912"/>
            <a:ext cx="3168650" cy="210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31"/>
          <p:cNvSpPr txBox="1"/>
          <p:nvPr/>
        </p:nvSpPr>
        <p:spPr>
          <a:xfrm>
            <a:off x="2073275" y="616585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dirty="0"/>
              <a:t>Aula 05 - MER - </a:t>
            </a:r>
            <a:r>
              <a:rPr lang="en-US" sz="1100" dirty="0" err="1"/>
              <a:t>Abstrações</a:t>
            </a:r>
            <a:endParaRPr lang="en-US" sz="1100" dirty="0"/>
          </a:p>
        </p:txBody>
      </p:sp>
      <p:pic>
        <p:nvPicPr>
          <p:cNvPr id="1127" name="Google Shape;1127;p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3662" y="3573462"/>
            <a:ext cx="3719512" cy="27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92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771" name="Google Shape;771;p9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93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0" name="Google Shape;780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112" y="1806575"/>
            <a:ext cx="7462837" cy="47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9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94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94"/>
          <p:cNvSpPr txBox="1"/>
          <p:nvPr/>
        </p:nvSpPr>
        <p:spPr>
          <a:xfrm>
            <a:off x="250825" y="2420937"/>
            <a:ext cx="367347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uma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definição abstrata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autônoma e lógica dos objetos, operadores e outros elementos que, juntos, constituem a máquina abstrata com a qual os usuários interagem.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0" name="Google Shape;790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012" y="3460676"/>
            <a:ext cx="4778375" cy="280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9736" y="1175963"/>
            <a:ext cx="5006926" cy="15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9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95"/>
          <p:cNvSpPr txBox="1">
            <a:spLocks noGrp="1"/>
          </p:cNvSpPr>
          <p:nvPr>
            <p:ph type="ctrTitle" idx="4294967295"/>
          </p:nvPr>
        </p:nvSpPr>
        <p:spPr>
          <a:xfrm>
            <a:off x="0" y="107156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Objetivos de um modelo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95"/>
          <p:cNvSpPr txBox="1"/>
          <p:nvPr/>
        </p:nvSpPr>
        <p:spPr>
          <a:xfrm>
            <a:off x="539750" y="1800225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Representar um ambiente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observado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instrumento para comunicação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Favorecer o processo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verificação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validação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Capturar aspectos de relacionamento entre os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objetos observados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Servir como referencial para a geração de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estruturas de dados</a:t>
            </a: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Estabelecer conceitos únicos a partir de visões diversas.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01" name="Google Shape;801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862" y="1533525"/>
            <a:ext cx="7534275" cy="37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7556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4"/>
          <p:cNvSpPr/>
          <p:nvPr/>
        </p:nvSpPr>
        <p:spPr>
          <a:xfrm>
            <a:off x="3645610" y="2845288"/>
            <a:ext cx="647700" cy="3603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84"/>
          <p:cNvSpPr txBox="1">
            <a:spLocks noGrp="1"/>
          </p:cNvSpPr>
          <p:nvPr>
            <p:ph type="title"/>
          </p:nvPr>
        </p:nvSpPr>
        <p:spPr>
          <a:xfrm>
            <a:off x="395287" y="317500"/>
            <a:ext cx="3456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Planejamento</a:t>
            </a:r>
            <a:endParaRPr/>
          </a:p>
        </p:txBody>
      </p:sp>
      <p:sp>
        <p:nvSpPr>
          <p:cNvPr id="688" name="Google Shape;688;p8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96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ahoma"/>
              <a:buNone/>
            </a:pPr>
            <a:r>
              <a:rPr lang="en-US" sz="2800" b="1" i="0" u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/>
          </a:p>
        </p:txBody>
      </p:sp>
      <p:sp>
        <p:nvSpPr>
          <p:cNvPr id="808" name="Google Shape;808;p9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9" name="Google Shape;809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9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7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Modelo de Dados - níveis de abstração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7" name="Google Shape;817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5150" y="2060575"/>
            <a:ext cx="4873625" cy="379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9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9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26" name="Google Shape;826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187" y="1628775"/>
            <a:ext cx="82962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9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00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44" name="Google Shape;844;p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554" y="199563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100"/>
          <p:cNvSpPr txBox="1"/>
          <p:nvPr/>
        </p:nvSpPr>
        <p:spPr>
          <a:xfrm>
            <a:off x="1671710" y="3165231"/>
            <a:ext cx="627134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Etapas da modelagem de dados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0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0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01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55" name="Google Shape;855;p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01"/>
          <p:cNvSpPr/>
          <p:nvPr/>
        </p:nvSpPr>
        <p:spPr>
          <a:xfrm rot="10800000" flipH="1">
            <a:off x="1476311" y="2119139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101"/>
          <p:cNvSpPr txBox="1"/>
          <p:nvPr/>
        </p:nvSpPr>
        <p:spPr>
          <a:xfrm>
            <a:off x="478302" y="2708970"/>
            <a:ext cx="866569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Análise de Requisitos – Identificação do problema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universo de discurso (UdD) 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Realidade da organização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a informação a ser tratada com todas suas propriedades</a:t>
            </a:r>
            <a:endParaRPr/>
          </a:p>
          <a:p>
            <a: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nebulosa, sem fronteiras definidas, inexata. </a:t>
            </a:r>
            <a:endParaRPr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coleta e análise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entrevista, documentos, formulários, observações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Enunciado de Requisitos (de Dados)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Descrição aproximada, em linguagem natural.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 possivelmente acompanhada de documentos, formulários e DFD – Diagrama de Fluxo de dados</a:t>
            </a:r>
            <a:endParaRPr/>
          </a:p>
        </p:txBody>
      </p:sp>
      <p:sp>
        <p:nvSpPr>
          <p:cNvPr id="858" name="Google Shape;858;p10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02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866" name="Google Shape;866;p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02"/>
          <p:cNvSpPr/>
          <p:nvPr/>
        </p:nvSpPr>
        <p:spPr>
          <a:xfrm rot="10800000" flipH="1">
            <a:off x="3699006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02"/>
          <p:cNvSpPr txBox="1"/>
          <p:nvPr/>
        </p:nvSpPr>
        <p:spPr>
          <a:xfrm>
            <a:off x="647363" y="3108725"/>
            <a:ext cx="5078188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Modelagem conceitual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representação que considera exclusivamente  o ponto de vista do usuário criador dos dados, levando em consideração fatores técnicos para sua implementação.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nível conceitual especifica como os dados são armazenados e relacionados, independentemente de como serão implementados no banco de dados.</a:t>
            </a:r>
            <a:endParaRPr/>
          </a:p>
        </p:txBody>
      </p:sp>
      <p:pic>
        <p:nvPicPr>
          <p:cNvPr id="869" name="Google Shape;869;p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446" y="2773243"/>
            <a:ext cx="2593539" cy="269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0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0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876" name="Google Shape;876;p103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877" name="Google Shape;877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2357437"/>
            <a:ext cx="6264275" cy="39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10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0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0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712" y="1916112"/>
            <a:ext cx="6589712" cy="4465637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4"/>
          <p:cNvSpPr txBox="1">
            <a:spLocks noGrp="1"/>
          </p:cNvSpPr>
          <p:nvPr>
            <p:ph type="title"/>
          </p:nvPr>
        </p:nvSpPr>
        <p:spPr>
          <a:xfrm>
            <a:off x="412750" y="2603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888" name="Google Shape;888;p104"/>
          <p:cNvSpPr txBox="1">
            <a:spLocks noGrp="1"/>
          </p:cNvSpPr>
          <p:nvPr>
            <p:ph type="body" idx="1"/>
          </p:nvPr>
        </p:nvSpPr>
        <p:spPr>
          <a:xfrm>
            <a:off x="446087" y="14128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889" name="Google Shape;889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0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10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897" name="Google Shape;897;p105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Peter Chan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898" name="Google Shape;898;p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0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p1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312" y="2708275"/>
            <a:ext cx="56324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10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0237" y="2492375"/>
            <a:ext cx="16954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10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908" name="Google Shape;908;p106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Conceitual – Pode ser representado assim</a:t>
            </a:r>
            <a:endParaRPr/>
          </a:p>
        </p:txBody>
      </p:sp>
      <p:pic>
        <p:nvPicPr>
          <p:cNvPr id="909" name="Google Shape;909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0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4175" y="3141662"/>
            <a:ext cx="824865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0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5"/>
          <p:cNvSpPr txBox="1">
            <a:spLocks noGrp="1"/>
          </p:cNvSpPr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694" name="Google Shape;694;p85"/>
          <p:cNvSpPr txBox="1">
            <a:spLocks noGrp="1"/>
          </p:cNvSpPr>
          <p:nvPr>
            <p:ph type="body" idx="1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conceitual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lógica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física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2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/>
          </a:p>
          <a:p>
            <a:pPr marL="3429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3812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8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6" name="Google Shape;696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6355" y="2213133"/>
            <a:ext cx="2593539" cy="269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0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07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21" name="Google Shape;921;p1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107"/>
          <p:cNvSpPr/>
          <p:nvPr/>
        </p:nvSpPr>
        <p:spPr>
          <a:xfrm rot="10800000" flipH="1">
            <a:off x="3699006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07"/>
          <p:cNvSpPr txBox="1"/>
          <p:nvPr/>
        </p:nvSpPr>
        <p:spPr>
          <a:xfrm>
            <a:off x="175846" y="2933113"/>
            <a:ext cx="7983416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Conceitual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Enunciado dos requisitos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informal, dúbio, incompleto, redundante, contraditório, incoerente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longo, de difícil manipulação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modelagem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usa um modelo conceitual (ex: MER Peter Chan)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- descrição sucinta (diagramas e texto)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- clara, concisa, sem ambiguidades, sem contradições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- Padronizada</a:t>
            </a:r>
            <a:endParaRPr/>
          </a:p>
        </p:txBody>
      </p:sp>
      <p:sp>
        <p:nvSpPr>
          <p:cNvPr id="924" name="Google Shape;924;p10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0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108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32" name="Google Shape;932;p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08"/>
          <p:cNvSpPr/>
          <p:nvPr/>
        </p:nvSpPr>
        <p:spPr>
          <a:xfrm rot="10800000" flipH="1">
            <a:off x="5570009" y="2119139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108"/>
          <p:cNvSpPr txBox="1"/>
          <p:nvPr/>
        </p:nvSpPr>
        <p:spPr>
          <a:xfrm>
            <a:off x="60650" y="2822604"/>
            <a:ext cx="487711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lógico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 deve ser inicializado após a conclusão do modelo conceitual. Diferentemente do modelo conceitual, o modelo lógico será criado com base em um tipo de banco de dados, como SQL Server, Oracle, MySQL, dentre outros.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5" name="Google Shape;935;p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19905" y="2933113"/>
            <a:ext cx="2972684" cy="3182521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942" name="Google Shape;942;p109"/>
          <p:cNvSpPr txBox="1">
            <a:spLocks noGrp="1"/>
          </p:cNvSpPr>
          <p:nvPr>
            <p:ph type="body" idx="1"/>
          </p:nvPr>
        </p:nvSpPr>
        <p:spPr>
          <a:xfrm>
            <a:off x="457200" y="1844675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1 - Modelo Lógico – James Martim</a:t>
            </a:r>
            <a:endParaRPr/>
          </a:p>
        </p:txBody>
      </p:sp>
      <p:pic>
        <p:nvPicPr>
          <p:cNvPr id="943" name="Google Shape;943;p1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0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5" name="Google Shape;945;p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462" y="2695575"/>
            <a:ext cx="2108200" cy="15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387" y="2565400"/>
            <a:ext cx="6526212" cy="2735262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0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1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110"/>
          <p:cNvSpPr txBox="1">
            <a:spLocks noGrp="1"/>
          </p:cNvSpPr>
          <p:nvPr>
            <p:ph type="ctrTitle" idx="4294967295"/>
          </p:nvPr>
        </p:nvSpPr>
        <p:spPr>
          <a:xfrm>
            <a:off x="0" y="1052512"/>
            <a:ext cx="9144000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2 – Modelo de dados Lógico</a:t>
            </a:r>
            <a:b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10"/>
          <p:cNvSpPr txBox="1"/>
          <p:nvPr/>
        </p:nvSpPr>
        <p:spPr>
          <a:xfrm>
            <a:off x="107950" y="1125537"/>
            <a:ext cx="367188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 seu início após a criação do modelo conceitual.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Nível de abstração visto pelo usuário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SGBD.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2700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Char char="✔"/>
            </a:pPr>
            <a:r>
              <a:rPr lang="en-US" sz="2000" b="1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Não considera, ainda, nenhuma característica de um SGBD específico.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87787" y="1584325"/>
            <a:ext cx="4900612" cy="3973512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1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Banco de Dados</a:t>
            </a:r>
            <a:endParaRPr/>
          </a:p>
        </p:txBody>
      </p:sp>
      <p:sp>
        <p:nvSpPr>
          <p:cNvPr id="963" name="Google Shape;963;p111"/>
          <p:cNvSpPr txBox="1">
            <a:spLocks noGrp="1"/>
          </p:cNvSpPr>
          <p:nvPr>
            <p:ph type="body" idx="1"/>
          </p:nvPr>
        </p:nvSpPr>
        <p:spPr>
          <a:xfrm>
            <a:off x="457200" y="1981200"/>
            <a:ext cx="8229600" cy="842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</a:pPr>
            <a: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2 - Modelo Lógico</a:t>
            </a: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lang="en-US" sz="2800" b="1" i="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/>
          </a:p>
        </p:txBody>
      </p:sp>
      <p:pic>
        <p:nvPicPr>
          <p:cNvPr id="964" name="Google Shape;96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0687" y="2492375"/>
            <a:ext cx="5689600" cy="370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1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1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1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12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76" name="Google Shape;976;p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12"/>
          <p:cNvSpPr/>
          <p:nvPr/>
        </p:nvSpPr>
        <p:spPr>
          <a:xfrm rot="10800000" flipH="1">
            <a:off x="5570009" y="2119139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12"/>
          <p:cNvSpPr txBox="1"/>
          <p:nvPr/>
        </p:nvSpPr>
        <p:spPr>
          <a:xfrm>
            <a:off x="137447" y="2615027"/>
            <a:ext cx="5602172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Lógico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Conceitual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mapeamento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regras mais ou menos padronizadas em função do modelo conceitual usado e da família    do SGBD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- Descrição das estruturas de representação na base de dados</a:t>
            </a:r>
            <a:endParaRPr/>
          </a:p>
        </p:txBody>
      </p:sp>
      <p:pic>
        <p:nvPicPr>
          <p:cNvPr id="979" name="Google Shape;979;p1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3461" y="2732549"/>
            <a:ext cx="2919525" cy="312560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1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13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988" name="Google Shape;988;p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13"/>
          <p:cNvSpPr/>
          <p:nvPr/>
        </p:nvSpPr>
        <p:spPr>
          <a:xfrm rot="10800000" flipH="1">
            <a:off x="7265329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3"/>
          <p:cNvSpPr txBox="1"/>
          <p:nvPr/>
        </p:nvSpPr>
        <p:spPr>
          <a:xfrm>
            <a:off x="60649" y="2642199"/>
            <a:ext cx="4059589" cy="378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físico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concebido por meio do modelo lógico. É nesse modelo que serão definidos os tipos de dados que serão armazenados, e ocorre a implementação da estrutura lógica em um sistema gerenciador de banco de dados (SGBD), que administra fisicamente os dados armazenados. </a:t>
            </a:r>
            <a:endParaRPr/>
          </a:p>
        </p:txBody>
      </p:sp>
      <p:pic>
        <p:nvPicPr>
          <p:cNvPr id="991" name="Google Shape;991;p1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5062" y="2904886"/>
            <a:ext cx="3392658" cy="344651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1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1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114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14"/>
          <p:cNvSpPr txBox="1"/>
          <p:nvPr/>
        </p:nvSpPr>
        <p:spPr>
          <a:xfrm>
            <a:off x="250825" y="1557337"/>
            <a:ext cx="3241675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uma descrição de um banco de dados no nível de abstração visto pelo usuário do SGBD. Assim, esse modelo depende do SGBD que está sendo usado.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0" name="Google Shape;1000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9677" y="1578604"/>
            <a:ext cx="5474323" cy="3589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1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1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15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ahoma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3 - Modelo Físico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115"/>
          <p:cNvSpPr txBox="1"/>
          <p:nvPr/>
        </p:nvSpPr>
        <p:spPr>
          <a:xfrm>
            <a:off x="250825" y="1557337"/>
            <a:ext cx="8424862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Times New Roman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Aqui são detalhados os componentes da estrutura física do banco, como tabelas, campos, tipos de valores, índices.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0" name="Google Shape;1010;p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5677" y="2615367"/>
            <a:ext cx="5474323" cy="3589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11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3246" y="976716"/>
            <a:ext cx="7271349" cy="1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1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16"/>
          <p:cNvSpPr txBox="1">
            <a:spLocks noGrp="1"/>
          </p:cNvSpPr>
          <p:nvPr>
            <p:ph type="title"/>
          </p:nvPr>
        </p:nvSpPr>
        <p:spPr>
          <a:xfrm>
            <a:off x="-8878" y="189914"/>
            <a:ext cx="29703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Dados</a:t>
            </a:r>
            <a:endParaRPr/>
          </a:p>
        </p:txBody>
      </p:sp>
      <p:pic>
        <p:nvPicPr>
          <p:cNvPr id="1020" name="Google Shape;1020;p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31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16"/>
          <p:cNvSpPr/>
          <p:nvPr/>
        </p:nvSpPr>
        <p:spPr>
          <a:xfrm rot="10800000" flipH="1">
            <a:off x="7265329" y="2146311"/>
            <a:ext cx="169610" cy="49588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6F6F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16"/>
          <p:cNvSpPr txBox="1"/>
          <p:nvPr/>
        </p:nvSpPr>
        <p:spPr>
          <a:xfrm>
            <a:off x="172367" y="2933113"/>
            <a:ext cx="4666919" cy="2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Físico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Esquema lógico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Escolha ou refinamento das estruturas de armazenamento e métodos de acesso;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leva em consideração o produto de SGBD específico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MER Físico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- descrição do esquema na DDL do SGBD</a:t>
            </a:r>
            <a:endParaRPr/>
          </a:p>
        </p:txBody>
      </p:sp>
      <p:pic>
        <p:nvPicPr>
          <p:cNvPr id="1023" name="Google Shape;1023;p1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2599" y="2882635"/>
            <a:ext cx="3231996" cy="32832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1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6"/>
          <p:cNvSpPr txBox="1">
            <a:spLocks noGrp="1"/>
          </p:cNvSpPr>
          <p:nvPr>
            <p:ph type="ctrTitle"/>
          </p:nvPr>
        </p:nvSpPr>
        <p:spPr>
          <a:xfrm>
            <a:off x="1397794" y="2286000"/>
            <a:ext cx="68040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lt1"/>
                </a:solidFill>
              </a:rPr>
              <a:t>Revisão</a:t>
            </a:r>
            <a:endParaRPr/>
          </a:p>
        </p:txBody>
      </p:sp>
      <p:pic>
        <p:nvPicPr>
          <p:cNvPr id="703" name="Google Shape;703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7"/>
          <p:cNvSpPr txBox="1">
            <a:spLocks noGrp="1"/>
          </p:cNvSpPr>
          <p:nvPr>
            <p:ph type="ctrTitle"/>
          </p:nvPr>
        </p:nvSpPr>
        <p:spPr>
          <a:xfrm>
            <a:off x="2051050" y="1989137"/>
            <a:ext cx="6740525" cy="20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b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30" name="Google Shape;1030;p11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1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1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1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8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039" name="Google Shape;1039;p118"/>
          <p:cNvSpPr txBox="1">
            <a:spLocks noGrp="1"/>
          </p:cNvSpPr>
          <p:nvPr>
            <p:ph type="body" idx="4294967295"/>
          </p:nvPr>
        </p:nvSpPr>
        <p:spPr>
          <a:xfrm>
            <a:off x="31750" y="1844675"/>
            <a:ext cx="4114800" cy="260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Identifica o objeto de interesse do sistema e tem "vida" própria, ou seja, a representação abstrata de um objeto do mundo real sobre o qual desejamos guardar informações.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 Clientes, Fornecedores, Alunos, Funcionários, Departamentos, etc.</a:t>
            </a:r>
            <a:endParaRPr/>
          </a:p>
        </p:txBody>
      </p:sp>
      <p:pic>
        <p:nvPicPr>
          <p:cNvPr id="1040" name="Google Shape;1040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1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1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1500" y="1268412"/>
            <a:ext cx="3511550" cy="204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0450" y="3314700"/>
            <a:ext cx="3816350" cy="3094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1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19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endParaRPr/>
          </a:p>
        </p:txBody>
      </p:sp>
      <p:sp>
        <p:nvSpPr>
          <p:cNvPr id="1050" name="Google Shape;1050;p119"/>
          <p:cNvSpPr txBox="1">
            <a:spLocks noGrp="1"/>
          </p:cNvSpPr>
          <p:nvPr>
            <p:ph type="body" idx="4294967295"/>
          </p:nvPr>
        </p:nvSpPr>
        <p:spPr>
          <a:xfrm>
            <a:off x="107950" y="1916112"/>
            <a:ext cx="554355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são entidades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342900" marR="0" lvl="0" indent="-34290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Entidade com apenas 1 elemento (1 registro);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Operações do sistema;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Saídas do sistema;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Pessoas que realizam trabalhos (usuários do sistema);</a:t>
            </a:r>
            <a:endParaRPr/>
          </a:p>
          <a:p>
            <a:pPr marL="88900" marR="0" lvl="1" indent="-9144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Noto Sans Symbols"/>
              <a:buChar char="◻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Cargos de direção.</a:t>
            </a:r>
            <a:endParaRPr/>
          </a:p>
        </p:txBody>
      </p:sp>
      <p:pic>
        <p:nvPicPr>
          <p:cNvPr id="1051" name="Google Shape;1051;p1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1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3" name="Google Shape;1053;p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1812" y="1808162"/>
            <a:ext cx="3332162" cy="27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1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20"/>
          <p:cNvSpPr txBox="1">
            <a:spLocks noGrp="1"/>
          </p:cNvSpPr>
          <p:nvPr>
            <p:ph type="title" idx="4294967295"/>
          </p:nvPr>
        </p:nvSpPr>
        <p:spPr>
          <a:xfrm>
            <a:off x="250825" y="3175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de entidades</a:t>
            </a:r>
            <a:endParaRPr/>
          </a:p>
        </p:txBody>
      </p:sp>
      <p:sp>
        <p:nvSpPr>
          <p:cNvPr id="1060" name="Google Shape;1060;p120"/>
          <p:cNvSpPr txBox="1">
            <a:spLocks noGrp="1"/>
          </p:cNvSpPr>
          <p:nvPr>
            <p:ph type="body" idx="4294967295"/>
          </p:nvPr>
        </p:nvSpPr>
        <p:spPr>
          <a:xfrm>
            <a:off x="-61912" y="1989137"/>
            <a:ext cx="5138737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isoladamente não informa nada.</a:t>
            </a:r>
            <a:endParaRPr/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necessário atribuir propriedades às entidades</a:t>
            </a:r>
            <a:endParaRPr/>
          </a:p>
          <a:p>
            <a:pPr marL="742950" marR="0" lvl="1" indent="-2857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Propriedades especificadas na forma de:</a:t>
            </a:r>
            <a:endParaRPr/>
          </a:p>
          <a:p>
            <a:pPr marL="1143000" marR="0" lvl="2" indent="-2286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</a:t>
            </a:r>
            <a:endParaRPr/>
          </a:p>
          <a:p>
            <a:pPr marL="1143000" marR="0" lvl="2" indent="-22860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Relacionamentos.</a:t>
            </a:r>
            <a:endParaRPr/>
          </a:p>
        </p:txBody>
      </p:sp>
      <p:pic>
        <p:nvPicPr>
          <p:cNvPr id="1061" name="Google Shape;1061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12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3" name="Google Shape;1063;p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4162" y="1808162"/>
            <a:ext cx="3579812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2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1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Forte</a:t>
            </a:r>
            <a:endParaRPr/>
          </a:p>
        </p:txBody>
      </p:sp>
      <p:pic>
        <p:nvPicPr>
          <p:cNvPr id="1070" name="Google Shape;1070;p1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2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21"/>
          <p:cNvSpPr txBox="1"/>
          <p:nvPr/>
        </p:nvSpPr>
        <p:spPr>
          <a:xfrm>
            <a:off x="457200" y="1940375"/>
            <a:ext cx="4114800" cy="388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forte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são aquelas cuja existência não depende de outras entidades, ou seja, elas já possuem total sentido de existir. </a:t>
            </a:r>
            <a:endParaRPr/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um sistema de notas, a entidade Alunos, por exemplo, independe de quaisquer outras para existir.</a:t>
            </a:r>
            <a:endParaRPr/>
          </a:p>
        </p:txBody>
      </p:sp>
      <p:pic>
        <p:nvPicPr>
          <p:cNvPr id="1073" name="Google Shape;1073;p1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5861" y="1568450"/>
            <a:ext cx="3808413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2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22"/>
          <p:cNvSpPr txBox="1"/>
          <p:nvPr/>
        </p:nvSpPr>
        <p:spPr>
          <a:xfrm>
            <a:off x="230187" y="1698625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95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entidades que não possui identificação própria.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95250" algn="just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que não tem atributos que possam identificá-la univocamente.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22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Fraca</a:t>
            </a:r>
            <a:endParaRPr/>
          </a:p>
        </p:txBody>
      </p:sp>
      <p:pic>
        <p:nvPicPr>
          <p:cNvPr id="1081" name="Google Shape;1081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2" descr="Figura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8062" y="3238500"/>
            <a:ext cx="712787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4" name="Google Shape;1084;p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6312" y="4487862"/>
            <a:ext cx="69088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3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Forte x Fraca</a:t>
            </a:r>
            <a:endParaRPr/>
          </a:p>
        </p:txBody>
      </p:sp>
      <p:pic>
        <p:nvPicPr>
          <p:cNvPr id="1091" name="Google Shape;1091;p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2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3" name="Google Shape;1093;p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6618" y="2228213"/>
            <a:ext cx="5972334" cy="24015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4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endParaRPr/>
          </a:p>
        </p:txBody>
      </p:sp>
      <p:pic>
        <p:nvPicPr>
          <p:cNvPr id="1100" name="Google Shape;1100;p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24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24"/>
          <p:cNvSpPr txBox="1"/>
          <p:nvPr/>
        </p:nvSpPr>
        <p:spPr>
          <a:xfrm>
            <a:off x="333623" y="1774180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Entidades são conectadas umas às outras através de relacionamentos</a:t>
            </a:r>
            <a:endParaRPr/>
          </a:p>
        </p:txBody>
      </p:sp>
      <p:pic>
        <p:nvPicPr>
          <p:cNvPr id="1103" name="Google Shape;1103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9306" y="2301118"/>
            <a:ext cx="5082528" cy="1846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0062" y="4053197"/>
            <a:ext cx="4612877" cy="2289311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2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25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</a:t>
            </a:r>
            <a:endParaRPr/>
          </a:p>
        </p:txBody>
      </p:sp>
      <p:pic>
        <p:nvPicPr>
          <p:cNvPr id="1111" name="Google Shape;1111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25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25"/>
          <p:cNvSpPr txBox="1"/>
          <p:nvPr/>
        </p:nvSpPr>
        <p:spPr>
          <a:xfrm>
            <a:off x="333623" y="1774180"/>
            <a:ext cx="80889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Estrutura que indica uma associação entre as instâncias de duas ou mais entidades.</a:t>
            </a:r>
            <a:endParaRPr/>
          </a:p>
        </p:txBody>
      </p:sp>
      <p:pic>
        <p:nvPicPr>
          <p:cNvPr id="1114" name="Google Shape;1114;p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151" y="2553959"/>
            <a:ext cx="6539765" cy="1183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1563" y="3870938"/>
            <a:ext cx="5699118" cy="2184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26"/>
          <p:cNvSpPr txBox="1">
            <a:spLocks noGrp="1"/>
          </p:cNvSpPr>
          <p:nvPr>
            <p:ph type="title" idx="4294967295"/>
          </p:nvPr>
        </p:nvSpPr>
        <p:spPr>
          <a:xfrm>
            <a:off x="457199" y="457200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 Binário (Grau 2)</a:t>
            </a:r>
            <a:endParaRPr sz="3200"/>
          </a:p>
        </p:txBody>
      </p:sp>
      <p:pic>
        <p:nvPicPr>
          <p:cNvPr id="1122" name="Google Shape;1122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12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26"/>
          <p:cNvSpPr txBox="1"/>
          <p:nvPr/>
        </p:nvSpPr>
        <p:spPr>
          <a:xfrm>
            <a:off x="333623" y="1774180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dois conjuntos de entidades distintas</a:t>
            </a:r>
            <a:endParaRPr/>
          </a:p>
        </p:txBody>
      </p:sp>
      <p:pic>
        <p:nvPicPr>
          <p:cNvPr id="1125" name="Google Shape;1125;p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199" y="2247900"/>
            <a:ext cx="3856526" cy="205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605" y="4473313"/>
            <a:ext cx="7220958" cy="1876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2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7"/>
          <p:cNvSpPr txBox="1"/>
          <p:nvPr/>
        </p:nvSpPr>
        <p:spPr>
          <a:xfrm>
            <a:off x="0" y="1071563"/>
            <a:ext cx="8893175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Processamento sem BD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Dados não Compartilha dados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1063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850" y="2181225"/>
            <a:ext cx="7058025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5306" y="1300336"/>
            <a:ext cx="3468688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8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27"/>
          <p:cNvSpPr txBox="1">
            <a:spLocks noGrp="1"/>
          </p:cNvSpPr>
          <p:nvPr>
            <p:ph type="title" idx="4294967295"/>
          </p:nvPr>
        </p:nvSpPr>
        <p:spPr>
          <a:xfrm>
            <a:off x="333623" y="41028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Relacionamento Ternário (Grau 3)</a:t>
            </a:r>
            <a:endParaRPr sz="3200"/>
          </a:p>
        </p:txBody>
      </p:sp>
      <p:pic>
        <p:nvPicPr>
          <p:cNvPr id="1133" name="Google Shape;1133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2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27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04 - MER - Abstrações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27"/>
          <p:cNvSpPr txBox="1"/>
          <p:nvPr/>
        </p:nvSpPr>
        <p:spPr>
          <a:xfrm>
            <a:off x="278525" y="1100940"/>
            <a:ext cx="80889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com 3 (três) ou mais conjuntos de entidades distintas</a:t>
            </a:r>
            <a:endParaRPr/>
          </a:p>
        </p:txBody>
      </p:sp>
      <p:pic>
        <p:nvPicPr>
          <p:cNvPr id="1137" name="Google Shape;1137;p1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505" y="1567912"/>
            <a:ext cx="3936481" cy="211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1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8253" y="3704806"/>
            <a:ext cx="7325747" cy="30007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12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28"/>
          <p:cNvSpPr txBox="1">
            <a:spLocks noGrp="1"/>
          </p:cNvSpPr>
          <p:nvPr>
            <p:ph type="title" idx="4294967295"/>
          </p:nvPr>
        </p:nvSpPr>
        <p:spPr>
          <a:xfrm>
            <a:off x="333623" y="41028"/>
            <a:ext cx="910883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Auto-relacionamento</a:t>
            </a:r>
            <a:endParaRPr sz="3200"/>
          </a:p>
        </p:txBody>
      </p:sp>
      <p:pic>
        <p:nvPicPr>
          <p:cNvPr id="1145" name="Google Shape;1145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2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28"/>
          <p:cNvSpPr txBox="1"/>
          <p:nvPr/>
        </p:nvSpPr>
        <p:spPr>
          <a:xfrm>
            <a:off x="278525" y="1100940"/>
            <a:ext cx="80889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 instâncias de um conjunto-entidade com instâncias desse mesmo conjunto-entidade</a:t>
            </a:r>
            <a:endParaRPr/>
          </a:p>
        </p:txBody>
      </p:sp>
      <p:pic>
        <p:nvPicPr>
          <p:cNvPr id="1148" name="Google Shape;1148;p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623" y="1858563"/>
            <a:ext cx="2522119" cy="235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5003" y="3077323"/>
            <a:ext cx="4774076" cy="166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2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29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156" name="Google Shape;1156;p129"/>
          <p:cNvSpPr txBox="1">
            <a:spLocks noGrp="1"/>
          </p:cNvSpPr>
          <p:nvPr>
            <p:ph type="body" idx="4294967295"/>
          </p:nvPr>
        </p:nvSpPr>
        <p:spPr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Dado ou informação que se pode relacionar como propriedade da ocorrência da entidade ou relacionamento.</a:t>
            </a:r>
            <a:endParaRPr/>
          </a:p>
          <a:p>
            <a:pPr marL="742950" marR="0" lvl="1" indent="-2857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◻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Auxilia na identificação de uma determinada ocorrência de entidade ou relacionamento.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Descreve, identifica, qualifica o objeto da entidade.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Notação:</a:t>
            </a:r>
            <a:endParaRPr/>
          </a:p>
        </p:txBody>
      </p:sp>
      <p:sp>
        <p:nvSpPr>
          <p:cNvPr id="1157" name="Google Shape;1157;p129"/>
          <p:cNvSpPr txBox="1"/>
          <p:nvPr/>
        </p:nvSpPr>
        <p:spPr>
          <a:xfrm>
            <a:off x="7308850" y="5229225"/>
            <a:ext cx="576262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CPF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29"/>
          <p:cNvSpPr txBox="1"/>
          <p:nvPr/>
        </p:nvSpPr>
        <p:spPr>
          <a:xfrm>
            <a:off x="6000750" y="4719637"/>
            <a:ext cx="1550987" cy="4127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 Narrow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EMPREGADO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29"/>
          <p:cNvSpPr txBox="1"/>
          <p:nvPr/>
        </p:nvSpPr>
        <p:spPr>
          <a:xfrm>
            <a:off x="6516687" y="5589587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  Endereço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29"/>
          <p:cNvSpPr txBox="1"/>
          <p:nvPr/>
        </p:nvSpPr>
        <p:spPr>
          <a:xfrm>
            <a:off x="6156325" y="5949950"/>
            <a:ext cx="1347787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Narro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29"/>
          <p:cNvSpPr txBox="1"/>
          <p:nvPr/>
        </p:nvSpPr>
        <p:spPr>
          <a:xfrm>
            <a:off x="4214812" y="4556125"/>
            <a:ext cx="6191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 Narrow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Arial Narrow"/>
                <a:ea typeface="Arial Narrow"/>
                <a:cs typeface="Arial Narrow"/>
                <a:sym typeface="Arial Narrow"/>
              </a:rPr>
              <a:t>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2" name="Google Shape;1162;p129"/>
          <p:cNvCxnSpPr/>
          <p:nvPr/>
        </p:nvCxnSpPr>
        <p:spPr>
          <a:xfrm rot="5400000">
            <a:off x="5858668" y="5644356"/>
            <a:ext cx="1000125" cy="158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3" name="Google Shape;1163;p129"/>
          <p:cNvCxnSpPr/>
          <p:nvPr/>
        </p:nvCxnSpPr>
        <p:spPr>
          <a:xfrm flipH="1">
            <a:off x="6769100" y="5132387"/>
            <a:ext cx="7937" cy="3762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64" name="Google Shape;1164;p129"/>
          <p:cNvCxnSpPr/>
          <p:nvPr/>
        </p:nvCxnSpPr>
        <p:spPr>
          <a:xfrm rot="-5400000" flipH="1">
            <a:off x="7021512" y="5292725"/>
            <a:ext cx="277812" cy="3651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5" name="Google Shape;1165;p129"/>
          <p:cNvSpPr/>
          <p:nvPr/>
        </p:nvSpPr>
        <p:spPr>
          <a:xfrm>
            <a:off x="6688137" y="5516562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129"/>
          <p:cNvSpPr/>
          <p:nvPr/>
        </p:nvSpPr>
        <p:spPr>
          <a:xfrm>
            <a:off x="6300787" y="6092825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129"/>
          <p:cNvSpPr/>
          <p:nvPr/>
        </p:nvSpPr>
        <p:spPr>
          <a:xfrm>
            <a:off x="7091362" y="5300662"/>
            <a:ext cx="144462" cy="144462"/>
          </a:xfrm>
          <a:prstGeom prst="ellipse">
            <a:avLst/>
          </a:prstGeom>
          <a:solidFill>
            <a:schemeClr val="lt1"/>
          </a:solidFill>
          <a:ln w="1270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8" name="Google Shape;1168;p129"/>
          <p:cNvCxnSpPr/>
          <p:nvPr/>
        </p:nvCxnSpPr>
        <p:spPr>
          <a:xfrm>
            <a:off x="7164387" y="5141912"/>
            <a:ext cx="0" cy="14446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9" name="Google Shape;1169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2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1" name="Google Shape;1171;p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3512" y="4359275"/>
            <a:ext cx="752475" cy="214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2" name="Google Shape;1172;p12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0"/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sp>
        <p:nvSpPr>
          <p:cNvPr id="1178" name="Google Shape;1178;p130"/>
          <p:cNvSpPr txBox="1"/>
          <p:nvPr/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Entidade: Funcionário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que descreve o funcionário? O funcionário é descrito por matrícula, nome, data admissão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9" name="Google Shape;1179;p130"/>
          <p:cNvGraphicFramePr/>
          <p:nvPr/>
        </p:nvGraphicFramePr>
        <p:xfrm>
          <a:off x="539750" y="2420937"/>
          <a:ext cx="5541950" cy="2519325"/>
        </p:xfrm>
        <a:graphic>
          <a:graphicData uri="http://schemas.openxmlformats.org/drawingml/2006/table">
            <a:tbl>
              <a:tblPr>
                <a:noFill/>
                <a:tableStyleId>{ABD85464-8B93-40F0-92A4-981A9D78DA61}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Matricula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admissao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4456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João Silva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01/01/91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6689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Carla Sa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02/01/2000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1203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Pedro Santos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03/05/1998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0" name="Google Shape;1180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3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2" name="Google Shape;1182;p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2225" y="2276475"/>
            <a:ext cx="2300287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3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1" descr="Rectangle: Click to edit Master text styles &#10;Second level &#10;Third level &#10;Fourth level &#10;Fifth level"/>
          <p:cNvSpPr txBox="1">
            <a:spLocks noGrp="1"/>
          </p:cNvSpPr>
          <p:nvPr>
            <p:ph type="body" idx="1"/>
          </p:nvPr>
        </p:nvSpPr>
        <p:spPr>
          <a:xfrm>
            <a:off x="611187" y="1628775"/>
            <a:ext cx="8281987" cy="453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que representam propriedades das entidades e relacionamentos no mundo real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3300"/>
              </a:buClr>
              <a:buSzPts val="1500"/>
              <a:buFont typeface="Noto Sans Symbols"/>
              <a:buChar char="⮚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Tipos: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Monovalorado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um valor para cada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Multivalorado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possui mais de um valor para cada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entidade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 caracteriza</a:t>
            </a:r>
            <a:endParaRPr/>
          </a:p>
          <a:p>
            <a:pPr marL="742950" lvl="1" indent="-19430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Composto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vários subcampos</a:t>
            </a:r>
            <a:endParaRPr/>
          </a:p>
          <a:p>
            <a:pPr marL="742950" lvl="1" indent="-19430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rgbClr val="FF3300"/>
              </a:buClr>
              <a:buSzPts val="1440"/>
              <a:buFont typeface="Noto Sans Symbols"/>
              <a:buChar char="⮚"/>
            </a:pPr>
            <a:r>
              <a:rPr lang="en-US" sz="18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Derivado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quando o valor de um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obtido por meio de valores de outros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atributos. 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tempo_de_casa</a:t>
            </a: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 ser derivado do valor da </a:t>
            </a:r>
            <a:r>
              <a:rPr lang="en-US" sz="1800" b="0" i="1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data_contratação</a:t>
            </a:r>
            <a:endParaRPr/>
          </a:p>
          <a:p>
            <a:pPr marL="342900" lvl="0" indent="-257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</a:pPr>
            <a:endParaRPr sz="1800" b="0" i="1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31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Atributos</a:t>
            </a:r>
            <a:endParaRPr/>
          </a:p>
        </p:txBody>
      </p:sp>
      <p:grpSp>
        <p:nvGrpSpPr>
          <p:cNvPr id="1190" name="Google Shape;1190;p131"/>
          <p:cNvGrpSpPr/>
          <p:nvPr/>
        </p:nvGrpSpPr>
        <p:grpSpPr>
          <a:xfrm>
            <a:off x="3132137" y="2854325"/>
            <a:ext cx="1584325" cy="287337"/>
            <a:chOff x="2290" y="2478"/>
            <a:chExt cx="1044" cy="227"/>
          </a:xfrm>
        </p:grpSpPr>
        <p:sp>
          <p:nvSpPr>
            <p:cNvPr id="1191" name="Google Shape;1191;p131"/>
            <p:cNvSpPr/>
            <p:nvPr/>
          </p:nvSpPr>
          <p:spPr>
            <a:xfrm>
              <a:off x="2608" y="2478"/>
              <a:ext cx="726" cy="22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2" name="Google Shape;1192;p131"/>
            <p:cNvCxnSpPr/>
            <p:nvPr/>
          </p:nvCxnSpPr>
          <p:spPr>
            <a:xfrm>
              <a:off x="2290" y="2587"/>
              <a:ext cx="31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93" name="Google Shape;1193;p131"/>
          <p:cNvGrpSpPr/>
          <p:nvPr/>
        </p:nvGrpSpPr>
        <p:grpSpPr>
          <a:xfrm>
            <a:off x="4572000" y="3573462"/>
            <a:ext cx="1657350" cy="431800"/>
            <a:chOff x="2154" y="2568"/>
            <a:chExt cx="1134" cy="321"/>
          </a:xfrm>
        </p:grpSpPr>
        <p:sp>
          <p:nvSpPr>
            <p:cNvPr id="1194" name="Google Shape;1194;p131"/>
            <p:cNvSpPr/>
            <p:nvPr/>
          </p:nvSpPr>
          <p:spPr>
            <a:xfrm>
              <a:off x="2518" y="2614"/>
              <a:ext cx="726" cy="227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Telefones  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5" name="Google Shape;1195;p131"/>
            <p:cNvCxnSpPr/>
            <p:nvPr/>
          </p:nvCxnSpPr>
          <p:spPr>
            <a:xfrm>
              <a:off x="2154" y="2723"/>
              <a:ext cx="318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6" name="Google Shape;1196;p131"/>
            <p:cNvSpPr/>
            <p:nvPr/>
          </p:nvSpPr>
          <p:spPr>
            <a:xfrm>
              <a:off x="2472" y="2568"/>
              <a:ext cx="816" cy="321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131"/>
          <p:cNvGrpSpPr/>
          <p:nvPr/>
        </p:nvGrpSpPr>
        <p:grpSpPr>
          <a:xfrm>
            <a:off x="3924300" y="4365625"/>
            <a:ext cx="1800225" cy="863600"/>
            <a:chOff x="2562" y="300"/>
            <a:chExt cx="1361" cy="681"/>
          </a:xfrm>
        </p:grpSpPr>
        <p:grpSp>
          <p:nvGrpSpPr>
            <p:cNvPr id="1198" name="Google Shape;1198;p131"/>
            <p:cNvGrpSpPr/>
            <p:nvPr/>
          </p:nvGrpSpPr>
          <p:grpSpPr>
            <a:xfrm>
              <a:off x="2562" y="754"/>
              <a:ext cx="1044" cy="227"/>
              <a:chOff x="2290" y="2478"/>
              <a:chExt cx="1044" cy="227"/>
            </a:xfrm>
          </p:grpSpPr>
          <p:sp>
            <p:nvSpPr>
              <p:cNvPr id="1199" name="Google Shape;1199;p131"/>
              <p:cNvSpPr/>
              <p:nvPr/>
            </p:nvSpPr>
            <p:spPr>
              <a:xfrm>
                <a:off x="2608" y="2478"/>
                <a:ext cx="726" cy="227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Endereço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00" name="Google Shape;1200;p131"/>
              <p:cNvCxnSpPr/>
              <p:nvPr/>
            </p:nvCxnSpPr>
            <p:spPr>
              <a:xfrm>
                <a:off x="2290" y="2587"/>
                <a:ext cx="31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201" name="Google Shape;1201;p131"/>
            <p:cNvSpPr/>
            <p:nvPr/>
          </p:nvSpPr>
          <p:spPr>
            <a:xfrm>
              <a:off x="2562" y="436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Rua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2" name="Google Shape;1202;p131"/>
            <p:cNvCxnSpPr/>
            <p:nvPr/>
          </p:nvCxnSpPr>
          <p:spPr>
            <a:xfrm rot="10800000">
              <a:off x="3243" y="482"/>
              <a:ext cx="0" cy="27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03" name="Google Shape;1203;p131"/>
            <p:cNvSpPr/>
            <p:nvPr/>
          </p:nvSpPr>
          <p:spPr>
            <a:xfrm>
              <a:off x="2971" y="300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Cidade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31"/>
            <p:cNvSpPr/>
            <p:nvPr/>
          </p:nvSpPr>
          <p:spPr>
            <a:xfrm>
              <a:off x="3424" y="482"/>
              <a:ext cx="499" cy="18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Estado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5" name="Google Shape;1205;p131"/>
            <p:cNvCxnSpPr/>
            <p:nvPr/>
          </p:nvCxnSpPr>
          <p:spPr>
            <a:xfrm rot="10800000" flipH="1">
              <a:off x="3515" y="663"/>
              <a:ext cx="90" cy="136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6" name="Google Shape;1206;p131"/>
            <p:cNvCxnSpPr/>
            <p:nvPr/>
          </p:nvCxnSpPr>
          <p:spPr>
            <a:xfrm rot="10800000">
              <a:off x="2880" y="618"/>
              <a:ext cx="91" cy="18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07" name="Google Shape;1207;p131"/>
          <p:cNvGrpSpPr/>
          <p:nvPr/>
        </p:nvGrpSpPr>
        <p:grpSpPr>
          <a:xfrm>
            <a:off x="4716462" y="5949950"/>
            <a:ext cx="2376487" cy="431800"/>
            <a:chOff x="2971" y="3702"/>
            <a:chExt cx="1497" cy="272"/>
          </a:xfrm>
        </p:grpSpPr>
        <p:sp>
          <p:nvSpPr>
            <p:cNvPr id="1208" name="Google Shape;1208;p131"/>
            <p:cNvSpPr/>
            <p:nvPr/>
          </p:nvSpPr>
          <p:spPr>
            <a:xfrm>
              <a:off x="3427" y="3702"/>
              <a:ext cx="1041" cy="272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Tempo_de_casa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09" name="Google Shape;1209;p131"/>
            <p:cNvCxnSpPr/>
            <p:nvPr/>
          </p:nvCxnSpPr>
          <p:spPr>
            <a:xfrm>
              <a:off x="2971" y="3833"/>
              <a:ext cx="456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10" name="Google Shape;1210;p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3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3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32"/>
          <p:cNvSpPr txBox="1">
            <a:spLocks noGrp="1"/>
          </p:cNvSpPr>
          <p:nvPr>
            <p:ph type="ctrTitle"/>
          </p:nvPr>
        </p:nvSpPr>
        <p:spPr>
          <a:xfrm>
            <a:off x="2195512" y="1989137"/>
            <a:ext cx="59055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Exercício  MER Lógico</a:t>
            </a:r>
            <a:endParaRPr/>
          </a:p>
        </p:txBody>
      </p:sp>
      <p:sp>
        <p:nvSpPr>
          <p:cNvPr id="1218" name="Google Shape;1218;p132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9" name="Google Shape;1219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3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33"/>
          <p:cNvSpPr txBox="1">
            <a:spLocks noGrp="1"/>
          </p:cNvSpPr>
          <p:nvPr>
            <p:ph type="title" idx="4294967295"/>
          </p:nvPr>
        </p:nvSpPr>
        <p:spPr>
          <a:xfrm>
            <a:off x="395287" y="508000"/>
            <a:ext cx="69850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Modelagem de Dados - Regras</a:t>
            </a:r>
            <a:endParaRPr/>
          </a:p>
        </p:txBody>
      </p:sp>
      <p:pic>
        <p:nvPicPr>
          <p:cNvPr id="1226" name="Google Shape;1226;p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3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33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33"/>
          <p:cNvSpPr txBox="1"/>
          <p:nvPr/>
        </p:nvSpPr>
        <p:spPr>
          <a:xfrm>
            <a:off x="773723" y="1224881"/>
            <a:ext cx="7680960" cy="4899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 é o objeto do mundo real que só vai ter informação do objeto.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Entidade tem um campo chave que diferencia e identifica.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for um campo repetido estado civil solteiro cria uma tabela.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o relacionamento é vários para vários cria uma tabela de relacionamento.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 chave estrangeira está relacionada com uma chave primária de outra tabela.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Cardinalidade é a frequência do relacionamento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campo chave tem a cardinalidade 1 x 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18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Nunca criar no campo data uma tabela.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3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34"/>
          <p:cNvSpPr txBox="1">
            <a:spLocks noGrp="1"/>
          </p:cNvSpPr>
          <p:nvPr>
            <p:ph type="title" idx="4294967295"/>
          </p:nvPr>
        </p:nvSpPr>
        <p:spPr>
          <a:xfrm>
            <a:off x="250825" y="417513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Exercício 01</a:t>
            </a:r>
            <a:endParaRPr/>
          </a:p>
        </p:txBody>
      </p:sp>
      <p:sp>
        <p:nvSpPr>
          <p:cNvPr id="1238" name="Google Shape;1238;p134"/>
          <p:cNvSpPr txBox="1">
            <a:spLocks noGrp="1"/>
          </p:cNvSpPr>
          <p:nvPr>
            <p:ph type="body" idx="4294967295"/>
          </p:nvPr>
        </p:nvSpPr>
        <p:spPr>
          <a:xfrm>
            <a:off x="323850" y="10033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b="1"/>
              <a:t>Escola  na  CSN - Companhia Siderúrgica Nacional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200"/>
              <a:buFont typeface="Noto Sans Symbols"/>
              <a:buNone/>
            </a:pPr>
            <a:endParaRPr sz="1600" b="1"/>
          </a:p>
          <a:p>
            <a:pPr marL="342900" lvl="0" indent="-342900" algn="just" rtl="0">
              <a:spcBef>
                <a:spcPts val="280"/>
              </a:spcBef>
              <a:spcAft>
                <a:spcPts val="0"/>
              </a:spcAft>
              <a:buSzPts val="1050"/>
              <a:buChar char="■"/>
            </a:pPr>
            <a:r>
              <a:rPr lang="en-US" sz="1400"/>
              <a:t>A Companhia  está implementando   2. grau para os funcionários.  Uma entrevista com o administrador do Recursos Humanos da CSN resultou nas seguintes informações:</a:t>
            </a:r>
            <a:endParaRPr/>
          </a:p>
          <a:p>
            <a:pPr marL="57150" lvl="0" indent="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endParaRPr sz="1400"/>
          </a:p>
          <a:p>
            <a:pPr marL="742950" lvl="1" indent="-28575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Requisito Funcional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Precisa controlar os Alunos, setor, cargo, estado civil, Professores, Disciplina que tem aula, </a:t>
            </a:r>
            <a:endParaRPr/>
          </a:p>
          <a:p>
            <a:pPr marL="742950" lvl="1" indent="-285750" algn="just" rtl="0"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Dados levantados</a:t>
            </a:r>
            <a:r>
              <a:rPr lang="en-US" sz="1400"/>
              <a:t>: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Aluno, Data Nascimento, Estado Civil, Setor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Professores, Data de Nascimento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Disciplina, matéria que o aluno está cursando, matéria que o professor está lecionando</a:t>
            </a:r>
            <a:endParaRPr/>
          </a:p>
          <a:p>
            <a:pPr marL="742950" lvl="1" indent="-285750" algn="just" rtl="0"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Regras de Negócio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setor.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estado civil.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cargo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pode cursar várias disciplinas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disciplina pode ser cursada por vários alunos 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professor pode ministrar  várias disciplinas para vários alunos.</a:t>
            </a:r>
            <a:endParaRPr/>
          </a:p>
          <a:p>
            <a:pPr marL="1371600" lvl="3" indent="0" algn="just" rtl="0"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None/>
            </a:pPr>
            <a:endParaRPr sz="1400"/>
          </a:p>
        </p:txBody>
      </p:sp>
      <p:pic>
        <p:nvPicPr>
          <p:cNvPr id="1239" name="Google Shape;1239;p1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57</a:t>
            </a:fld>
            <a:endParaRPr sz="12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35"/>
          <p:cNvSpPr txBox="1">
            <a:spLocks noGrp="1"/>
          </p:cNvSpPr>
          <p:nvPr>
            <p:ph type="title" idx="4294967295"/>
          </p:nvPr>
        </p:nvSpPr>
        <p:spPr>
          <a:xfrm>
            <a:off x="250825" y="417513"/>
            <a:ext cx="34671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</a:rPr>
              <a:t>Exercício 02</a:t>
            </a:r>
            <a:endParaRPr/>
          </a:p>
        </p:txBody>
      </p:sp>
      <p:sp>
        <p:nvSpPr>
          <p:cNvPr id="1248" name="Google Shape;1248;p135"/>
          <p:cNvSpPr txBox="1">
            <a:spLocks noGrp="1"/>
          </p:cNvSpPr>
          <p:nvPr>
            <p:ph type="body" idx="4294967295"/>
          </p:nvPr>
        </p:nvSpPr>
        <p:spPr>
          <a:xfrm>
            <a:off x="323850" y="1003300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sz="1600" b="1"/>
              <a:t>Escola  na  CSN - Companhia Siderúrgica Nacional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SzPts val="1200"/>
              <a:buFont typeface="Noto Sans Symbols"/>
              <a:buNone/>
            </a:pPr>
            <a:endParaRPr sz="1600" b="1"/>
          </a:p>
          <a:p>
            <a:pPr marL="342900" lvl="0" indent="-342900" algn="just" rtl="0">
              <a:spcBef>
                <a:spcPts val="280"/>
              </a:spcBef>
              <a:spcAft>
                <a:spcPts val="0"/>
              </a:spcAft>
              <a:buSzPts val="1050"/>
              <a:buChar char="■"/>
            </a:pPr>
            <a:r>
              <a:rPr lang="en-US" sz="1400"/>
              <a:t>A Companhia  está implementando   2. grau para os funcionários.  Uma entrevista com o administrador do Recursos Humanos da CSN resultou nas seguintes informações:</a:t>
            </a:r>
            <a:endParaRPr/>
          </a:p>
          <a:p>
            <a:pPr marL="57150" lvl="0" indent="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050"/>
              <a:buFont typeface="Noto Sans Symbols"/>
              <a:buNone/>
            </a:pPr>
            <a:endParaRPr sz="1400"/>
          </a:p>
          <a:p>
            <a:pPr marL="742950" lvl="1" indent="-28575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Requisito Funcional</a:t>
            </a:r>
            <a:endParaRPr/>
          </a:p>
          <a:p>
            <a:pPr marL="1143000" lvl="2" indent="-228600" algn="just" rtl="0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Precisa controlar os Alunos, setor, cargo, estado civil e Cidade de Origem, Professores, Disciplina que tem aula, </a:t>
            </a:r>
            <a:endParaRPr/>
          </a:p>
          <a:p>
            <a:pPr marL="742950" lvl="1" indent="-285750" algn="just" rtl="0"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Dados levantados</a:t>
            </a:r>
            <a:r>
              <a:rPr lang="en-US" sz="1400"/>
              <a:t>: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Aluno, Data Nascimento, Estado Civil, Setor,  </a:t>
            </a:r>
            <a:r>
              <a:rPr lang="en-US" sz="1400">
                <a:solidFill>
                  <a:srgbClr val="C00000"/>
                </a:solidFill>
              </a:rPr>
              <a:t>Cidade</a:t>
            </a:r>
            <a:r>
              <a:rPr lang="en-US" sz="1400"/>
              <a:t> e UF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Professores, </a:t>
            </a:r>
            <a:r>
              <a:rPr lang="en-US" sz="1400">
                <a:solidFill>
                  <a:srgbClr val="C00000"/>
                </a:solidFill>
              </a:rPr>
              <a:t>Estado Civil </a:t>
            </a:r>
            <a:r>
              <a:rPr lang="en-US" sz="1400"/>
              <a:t>e Data de Nascimento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Disciplina, matéria que o aluno está cursando, matéria que o professor está lecionando</a:t>
            </a:r>
            <a:endParaRPr/>
          </a:p>
          <a:p>
            <a:pPr marL="742950" lvl="1" indent="-285750" algn="just" rtl="0">
              <a:spcBef>
                <a:spcPts val="280"/>
              </a:spcBef>
              <a:spcAft>
                <a:spcPts val="0"/>
              </a:spcAft>
              <a:buSzPts val="1120"/>
              <a:buChar char="◻"/>
            </a:pPr>
            <a:r>
              <a:rPr lang="en-US" sz="1400" b="1"/>
              <a:t>Regras de Negócio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setor.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estado civil.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tem somente um cargo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>
                <a:solidFill>
                  <a:srgbClr val="C00000"/>
                </a:solidFill>
              </a:rPr>
              <a:t>1 UF pode ter várias cidades e 1 aluno só tem 1 cidade e não pode ter inconsistência entre UF e Cidade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aluno pode cursar várias disciplinas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disciplina pode ser cursada por vários alunos 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/>
              <a:t>1 professor pode ministrar  várias disciplinas para vários alunos.</a:t>
            </a:r>
            <a:endParaRPr/>
          </a:p>
          <a:p>
            <a:pPr marL="1143000" lvl="2" indent="-228600" algn="just" rtl="0">
              <a:spcBef>
                <a:spcPts val="280"/>
              </a:spcBef>
              <a:spcAft>
                <a:spcPts val="0"/>
              </a:spcAft>
              <a:buSzPts val="910"/>
              <a:buChar char="■"/>
            </a:pPr>
            <a:r>
              <a:rPr lang="en-US" sz="1400">
                <a:solidFill>
                  <a:srgbClr val="C00000"/>
                </a:solidFill>
              </a:rPr>
              <a:t>1 professor tem somente um estado civil</a:t>
            </a:r>
            <a:endParaRPr/>
          </a:p>
          <a:p>
            <a:pPr marL="1371600" lvl="3" indent="0" algn="just" rtl="0">
              <a:spcBef>
                <a:spcPts val="280"/>
              </a:spcBef>
              <a:spcAft>
                <a:spcPts val="0"/>
              </a:spcAft>
              <a:buSzPts val="980"/>
              <a:buFont typeface="Noto Sans Symbols"/>
              <a:buNone/>
            </a:pPr>
            <a:endParaRPr sz="1400"/>
          </a:p>
        </p:txBody>
      </p:sp>
      <p:pic>
        <p:nvPicPr>
          <p:cNvPr id="1249" name="Google Shape;1249;p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3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58</a:t>
            </a:fld>
            <a:endParaRPr sz="1200" b="0" i="0" u="none" strike="noStrike" cap="none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6"/>
          <p:cNvSpPr txBox="1">
            <a:spLocks noGrp="1"/>
          </p:cNvSpPr>
          <p:nvPr>
            <p:ph type="ctrTitle"/>
          </p:nvPr>
        </p:nvSpPr>
        <p:spPr>
          <a:xfrm>
            <a:off x="3108325" y="2276475"/>
            <a:ext cx="557847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Vídeo – Era da Informação</a:t>
            </a:r>
            <a:r>
              <a:rPr lang="en-US" sz="2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br>
              <a:rPr lang="en-US" sz="20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1256" name="Google Shape;1256;p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0287" y="6921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3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36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36"/>
          <p:cNvSpPr txBox="1">
            <a:spLocks noGrp="1"/>
          </p:cNvSpPr>
          <p:nvPr>
            <p:ph type="ftr" idx="11"/>
          </p:nvPr>
        </p:nvSpPr>
        <p:spPr>
          <a:xfrm>
            <a:off x="3108325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/>
              <a:t>Processamento com BD</a:t>
            </a:r>
            <a:endParaRPr sz="2800" b="1"/>
          </a:p>
        </p:txBody>
      </p:sp>
      <p:sp>
        <p:nvSpPr>
          <p:cNvPr id="720" name="Google Shape;720;p88"/>
          <p:cNvSpPr txBox="1">
            <a:spLocks noGrp="1"/>
          </p:cNvSpPr>
          <p:nvPr>
            <p:ph type="body" idx="1"/>
          </p:nvPr>
        </p:nvSpPr>
        <p:spPr>
          <a:xfrm>
            <a:off x="381000" y="1430338"/>
            <a:ext cx="8229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2400"/>
              <a:t>Exemplo:</a:t>
            </a:r>
            <a:endParaRPr sz="2400"/>
          </a:p>
        </p:txBody>
      </p:sp>
      <p:sp>
        <p:nvSpPr>
          <p:cNvPr id="721" name="Google Shape;721;p88"/>
          <p:cNvSpPr/>
          <p:nvPr/>
        </p:nvSpPr>
        <p:spPr>
          <a:xfrm>
            <a:off x="1143000" y="3016250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88"/>
          <p:cNvSpPr/>
          <p:nvPr/>
        </p:nvSpPr>
        <p:spPr>
          <a:xfrm>
            <a:off x="3505200" y="2778125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8"/>
          <p:cNvSpPr/>
          <p:nvPr/>
        </p:nvSpPr>
        <p:spPr>
          <a:xfrm>
            <a:off x="5867400" y="3016250"/>
            <a:ext cx="1676400" cy="1190625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8"/>
          <p:cNvSpPr/>
          <p:nvPr/>
        </p:nvSpPr>
        <p:spPr>
          <a:xfrm>
            <a:off x="3581400" y="3214688"/>
            <a:ext cx="1219200" cy="5953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Produção</a:t>
            </a:r>
          </a:p>
        </p:txBody>
      </p:sp>
      <p:sp>
        <p:nvSpPr>
          <p:cNvPr id="725" name="Google Shape;725;p88"/>
          <p:cNvSpPr/>
          <p:nvPr/>
        </p:nvSpPr>
        <p:spPr>
          <a:xfrm>
            <a:off x="1200150" y="3413125"/>
            <a:ext cx="1143000" cy="595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de Vendas</a:t>
            </a:r>
          </a:p>
        </p:txBody>
      </p:sp>
      <p:sp>
        <p:nvSpPr>
          <p:cNvPr id="726" name="Google Shape;726;p88"/>
          <p:cNvSpPr/>
          <p:nvPr/>
        </p:nvSpPr>
        <p:spPr>
          <a:xfrm>
            <a:off x="5943600" y="3413125"/>
            <a:ext cx="1219200" cy="5953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Sistema de</a:t>
            </a:r>
            <a:b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</a:br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Engenharia</a:t>
            </a:r>
          </a:p>
        </p:txBody>
      </p:sp>
      <p:sp>
        <p:nvSpPr>
          <p:cNvPr id="727" name="Google Shape;727;p88"/>
          <p:cNvSpPr/>
          <p:nvPr/>
        </p:nvSpPr>
        <p:spPr>
          <a:xfrm>
            <a:off x="4038600" y="4127500"/>
            <a:ext cx="457200" cy="555625"/>
          </a:xfrm>
          <a:prstGeom prst="upDownArrow">
            <a:avLst>
              <a:gd name="adj1" fmla="val 50000"/>
              <a:gd name="adj2" fmla="val 23332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88"/>
          <p:cNvSpPr/>
          <p:nvPr/>
        </p:nvSpPr>
        <p:spPr>
          <a:xfrm>
            <a:off x="3200400" y="4841875"/>
            <a:ext cx="2133600" cy="1270000"/>
          </a:xfrm>
          <a:prstGeom prst="can">
            <a:avLst>
              <a:gd name="adj" fmla="val 25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9" name="Google Shape;729;p88"/>
          <p:cNvSpPr/>
          <p:nvPr/>
        </p:nvSpPr>
        <p:spPr>
          <a:xfrm>
            <a:off x="3371850" y="6191250"/>
            <a:ext cx="1885950" cy="268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Dados de Produtos</a:t>
            </a:r>
          </a:p>
        </p:txBody>
      </p:sp>
      <p:sp>
        <p:nvSpPr>
          <p:cNvPr id="730" name="Google Shape;730;p88"/>
          <p:cNvSpPr/>
          <p:nvPr/>
        </p:nvSpPr>
        <p:spPr>
          <a:xfrm>
            <a:off x="3352800" y="5397500"/>
            <a:ext cx="1885950" cy="26828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r>
              <a:rPr b="0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 Black"/>
              </a:rPr>
              <a:t>Banco de Dados</a:t>
            </a:r>
          </a:p>
        </p:txBody>
      </p:sp>
      <p:sp>
        <p:nvSpPr>
          <p:cNvPr id="731" name="Google Shape;731;p88"/>
          <p:cNvSpPr/>
          <p:nvPr/>
        </p:nvSpPr>
        <p:spPr>
          <a:xfrm rot="1971374">
            <a:off x="5410200" y="4286250"/>
            <a:ext cx="457200" cy="555625"/>
          </a:xfrm>
          <a:prstGeom prst="upDownArrow">
            <a:avLst>
              <a:gd name="adj1" fmla="val 50000"/>
              <a:gd name="adj2" fmla="val 23332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88"/>
          <p:cNvSpPr/>
          <p:nvPr/>
        </p:nvSpPr>
        <p:spPr>
          <a:xfrm rot="-2141038">
            <a:off x="2667000" y="4302125"/>
            <a:ext cx="457200" cy="539750"/>
          </a:xfrm>
          <a:prstGeom prst="upDownArrow">
            <a:avLst>
              <a:gd name="adj1" fmla="val 50000"/>
              <a:gd name="adj2" fmla="val 22666"/>
            </a:avLst>
          </a:prstGeom>
          <a:solidFill>
            <a:schemeClr val="fol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8"/>
          <p:cNvSpPr txBox="1"/>
          <p:nvPr/>
        </p:nvSpPr>
        <p:spPr>
          <a:xfrm>
            <a:off x="684213" y="2068513"/>
            <a:ext cx="4757737" cy="947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Coleção de Dados Relacionados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5" name="Google Shape;735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8456" y="1282436"/>
            <a:ext cx="3468688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0497" y="4322762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37"/>
          <p:cNvSpPr txBox="1">
            <a:spLocks noGrp="1"/>
          </p:cNvSpPr>
          <p:nvPr>
            <p:ph type="title" idx="4294967295"/>
          </p:nvPr>
        </p:nvSpPr>
        <p:spPr>
          <a:xfrm>
            <a:off x="344487" y="417512"/>
            <a:ext cx="71374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Era da Informação </a:t>
            </a: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1265" name="Google Shape;1265;p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3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37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37"/>
          <p:cNvSpPr txBox="1"/>
          <p:nvPr/>
        </p:nvSpPr>
        <p:spPr>
          <a:xfrm>
            <a:off x="344475" y="1214112"/>
            <a:ext cx="7561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https://www.youtube.com/watch?v=ZVE4Qwl7Evs&amp;t=32s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9" name="Google Shape;1269;p137" descr="O que a máquina a vapor representou para os artesãos no século XVIII, o computador representou para os operários no século XX. A era da informação, também conhecida como era digital marcou o surgimento do que Peter Drucker chamou de trabalhador do conhecimento. Afinal, para trabalhar com automação industrial, robótica e informática, as capacidades intelectuais seriam mais necessárias do que os músculos. Confira neste episódio do Indigo Drops - Nanolearning.&#10;&#10;&#10;Texto e narração: Camila Pires&#10;Imagens: Getty Images&#10;Edição: Equipe Indigo" title="ERA DA INFORMAÇÃO (ERA DIGITAL) | #nanolearni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5875" y="1690196"/>
            <a:ext cx="5976000" cy="44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3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8"/>
          <p:cNvSpPr txBox="1">
            <a:spLocks noGrp="1"/>
          </p:cNvSpPr>
          <p:nvPr>
            <p:ph type="ctrTitle"/>
          </p:nvPr>
        </p:nvSpPr>
        <p:spPr>
          <a:xfrm>
            <a:off x="1600200" y="1773237"/>
            <a:ext cx="60198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lang="en-US" sz="3200" b="0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Questionário</a:t>
            </a:r>
            <a:endParaRPr/>
          </a:p>
        </p:txBody>
      </p:sp>
      <p:sp>
        <p:nvSpPr>
          <p:cNvPr id="1276" name="Google Shape;1276;p13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1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38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3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3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5" name="Google Shape;1285;p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757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39"/>
          <p:cNvSpPr txBox="1"/>
          <p:nvPr/>
        </p:nvSpPr>
        <p:spPr>
          <a:xfrm>
            <a:off x="4762" y="7556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Questionário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7" name="Google Shape;1287;p1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837" y="1433512"/>
            <a:ext cx="5795962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1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0787" y="3032125"/>
            <a:ext cx="36766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39"/>
          <p:cNvSpPr txBox="1"/>
          <p:nvPr/>
        </p:nvSpPr>
        <p:spPr>
          <a:xfrm>
            <a:off x="307975" y="5113587"/>
            <a:ext cx="1681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Nome + RA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139"/>
          <p:cNvCxnSpPr/>
          <p:nvPr/>
        </p:nvCxnSpPr>
        <p:spPr>
          <a:xfrm rot="10800000" flipH="1">
            <a:off x="2051050" y="4724362"/>
            <a:ext cx="3968700" cy="57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91" name="Google Shape;1291;p139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39"/>
          <p:cNvSpPr txBox="1"/>
          <p:nvPr/>
        </p:nvSpPr>
        <p:spPr>
          <a:xfrm>
            <a:off x="6421087" y="1817688"/>
            <a:ext cx="19890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https://kahoot.it/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1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40"/>
          <p:cNvSpPr txBox="1">
            <a:spLocks noGrp="1"/>
          </p:cNvSpPr>
          <p:nvPr>
            <p:ph type="title"/>
          </p:nvPr>
        </p:nvSpPr>
        <p:spPr>
          <a:xfrm>
            <a:off x="468312" y="476250"/>
            <a:ext cx="8229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1299" name="Google Shape;1299;p140"/>
          <p:cNvSpPr txBox="1">
            <a:spLocks noGrp="1"/>
          </p:cNvSpPr>
          <p:nvPr>
            <p:ph type="body" idx="1"/>
          </p:nvPr>
        </p:nvSpPr>
        <p:spPr>
          <a:xfrm>
            <a:off x="2120802" y="1162050"/>
            <a:ext cx="6264275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Revisão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de Dados - níveis de abstração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conceitual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lógica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Modelagem física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Componentes do Modelo de Dados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1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Exercício 2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Char char="■"/>
            </a:pP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Kahoot - Questionário</a:t>
            </a:r>
            <a:endParaRPr/>
          </a:p>
          <a:p>
            <a:pPr marL="342900" lvl="0" indent="-2476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238125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1650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4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63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1" name="Google Shape;1301;p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4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41"/>
          <p:cNvSpPr txBox="1">
            <a:spLocks noGrp="1"/>
          </p:cNvSpPr>
          <p:nvPr>
            <p:ph type="title"/>
          </p:nvPr>
        </p:nvSpPr>
        <p:spPr>
          <a:xfrm>
            <a:off x="2916237" y="1916112"/>
            <a:ext cx="3384550" cy="1944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Dúvidas</a:t>
            </a:r>
            <a:endParaRPr/>
          </a:p>
        </p:txBody>
      </p:sp>
      <p:sp>
        <p:nvSpPr>
          <p:cNvPr id="1308" name="Google Shape;1308;p14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9" name="Google Shape;1309;p1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7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41"/>
          <p:cNvSpPr txBox="1"/>
          <p:nvPr/>
        </p:nvSpPr>
        <p:spPr>
          <a:xfrm>
            <a:off x="2555875" y="4508500"/>
            <a:ext cx="5921375" cy="136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 Wellington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r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Jose.wellington@uniceub.br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4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>
            <a:spLocks noGrp="1"/>
          </p:cNvSpPr>
          <p:nvPr>
            <p:ph type="title"/>
          </p:nvPr>
        </p:nvSpPr>
        <p:spPr>
          <a:xfrm>
            <a:off x="381000" y="549275"/>
            <a:ext cx="6018213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FF0000"/>
                </a:solidFill>
              </a:rPr>
              <a:t>Abordagem ER para Projeto Lógico de Bancos de Dados</a:t>
            </a:r>
            <a:endParaRPr/>
          </a:p>
        </p:txBody>
      </p:sp>
      <p:pic>
        <p:nvPicPr>
          <p:cNvPr id="743" name="Google Shape;743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888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1853450"/>
            <a:ext cx="6918450" cy="24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0972" y="4125787"/>
            <a:ext cx="2201692" cy="23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0"/>
          <p:cNvSpPr txBox="1">
            <a:spLocks noGrp="1"/>
          </p:cNvSpPr>
          <p:nvPr>
            <p:ph type="ctrTitle"/>
          </p:nvPr>
        </p:nvSpPr>
        <p:spPr>
          <a:xfrm>
            <a:off x="1710089" y="2000426"/>
            <a:ext cx="7272337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/>
          </a:p>
        </p:txBody>
      </p:sp>
      <p:sp>
        <p:nvSpPr>
          <p:cNvPr id="752" name="Google Shape;752;p90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3" name="Google Shape;753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5825" y="260350"/>
            <a:ext cx="1439862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9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Aula 05 - MER - Abstrações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1"/>
          <p:cNvSpPr txBox="1"/>
          <p:nvPr/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91"/>
          <p:cNvSpPr txBox="1">
            <a:spLocks noGrp="1"/>
          </p:cNvSpPr>
          <p:nvPr>
            <p:ph type="ctrTitle" idx="4294967295"/>
          </p:nvPr>
        </p:nvSpPr>
        <p:spPr>
          <a:xfrm>
            <a:off x="0" y="836612"/>
            <a:ext cx="91440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Representação Física do SGBD</a:t>
            </a:r>
            <a:endParaRPr sz="4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1" name="Google Shape;76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353" y="1182688"/>
            <a:ext cx="4968875" cy="5675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825" y="508000"/>
            <a:ext cx="1439862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674" y="3312576"/>
            <a:ext cx="2245100" cy="2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5129" y="1027633"/>
            <a:ext cx="2312707" cy="1053696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9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Aula 05 - MER - </a:t>
            </a:r>
            <a:r>
              <a:rPr lang="en-US" dirty="0" err="1"/>
              <a:t>Abstrações</a:t>
            </a:r>
            <a:endParaRPr dirty="0"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4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5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9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0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2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2420</Words>
  <Application>Microsoft Office PowerPoint</Application>
  <PresentationFormat>Apresentação na tela (4:3)</PresentationFormat>
  <Paragraphs>455</Paragraphs>
  <Slides>64</Slides>
  <Notes>64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12</vt:i4>
      </vt:variant>
      <vt:variant>
        <vt:lpstr>Títulos de slides</vt:lpstr>
      </vt:variant>
      <vt:variant>
        <vt:i4>64</vt:i4>
      </vt:variant>
    </vt:vector>
  </HeadingPairs>
  <TitlesOfParts>
    <vt:vector size="83" baseType="lpstr">
      <vt:lpstr>Times New Roman</vt:lpstr>
      <vt:lpstr>Noto Sans Symbols</vt:lpstr>
      <vt:lpstr>Roboto</vt:lpstr>
      <vt:lpstr>Tahoma</vt:lpstr>
      <vt:lpstr>Arial Narrow</vt:lpstr>
      <vt:lpstr>Arial</vt:lpstr>
      <vt:lpstr>Arial Black</vt:lpstr>
      <vt:lpstr>2_Pixel</vt:lpstr>
      <vt:lpstr>1_Pixel</vt:lpstr>
      <vt:lpstr>Pixel</vt:lpstr>
      <vt:lpstr>6_Pixel</vt:lpstr>
      <vt:lpstr>9_Pixel</vt:lpstr>
      <vt:lpstr>10_Pixel</vt:lpstr>
      <vt:lpstr>7_Pixel</vt:lpstr>
      <vt:lpstr>3_Pixel</vt:lpstr>
      <vt:lpstr>12_Pixel</vt:lpstr>
      <vt:lpstr>13_Pixel</vt:lpstr>
      <vt:lpstr>4_Pixel</vt:lpstr>
      <vt:lpstr>5_Pixel</vt:lpstr>
      <vt:lpstr> Conceitos de Modelagem de Dados  Abordagem Entidade-Relacionamento  MER – Conceitual / Lógico / Físico   </vt:lpstr>
      <vt:lpstr>Planejamento</vt:lpstr>
      <vt:lpstr>Agenda</vt:lpstr>
      <vt:lpstr>Revisão</vt:lpstr>
      <vt:lpstr>Apresentação do PowerPoint</vt:lpstr>
      <vt:lpstr>Processamento com BD</vt:lpstr>
      <vt:lpstr>Abordagem ER para Projeto Lógico de Bancos de Dados</vt:lpstr>
      <vt:lpstr>Representação Física do SGBD</vt:lpstr>
      <vt:lpstr>Representação Física do SGBD</vt:lpstr>
      <vt:lpstr>DBA – Administrador de Banco de Dados   </vt:lpstr>
      <vt:lpstr>Administradores de Banco de Dados (DBA) </vt:lpstr>
      <vt:lpstr>Administradores de Banco de Dados (DBA) </vt:lpstr>
      <vt:lpstr>Administradores de Banco de Dados (DBA)  Onde encontrar os melhores salários para DBA? </vt:lpstr>
      <vt:lpstr> AD – Administrador de Dados  </vt:lpstr>
      <vt:lpstr>Administrador de dados - AD</vt:lpstr>
      <vt:lpstr>Modelo de Dados </vt:lpstr>
      <vt:lpstr>Modelo de Dados</vt:lpstr>
      <vt:lpstr>Modelagem de Dados</vt:lpstr>
      <vt:lpstr>Objetivos de um modelo de dados</vt:lpstr>
      <vt:lpstr>Modelo de Dados - níveis de abstração</vt:lpstr>
      <vt:lpstr>Modelo de Dados - níveis de abstração</vt:lpstr>
      <vt:lpstr>Modelos de Dados</vt:lpstr>
      <vt:lpstr>Modelos de Dados</vt:lpstr>
      <vt:lpstr>Modelos de Dados</vt:lpstr>
      <vt:lpstr>Modelos de Dados</vt:lpstr>
      <vt:lpstr>Modelos de Banco de Dados</vt:lpstr>
      <vt:lpstr>Modelos de Banco de Dados</vt:lpstr>
      <vt:lpstr>Modelos de Banco de Dados</vt:lpstr>
      <vt:lpstr>Modelos de Banco de Dados</vt:lpstr>
      <vt:lpstr>Modelos de Dados</vt:lpstr>
      <vt:lpstr>Modelos de Dados</vt:lpstr>
      <vt:lpstr>Modelos de Banco de Dados</vt:lpstr>
      <vt:lpstr> 2 – Modelo de dados Lógico  </vt:lpstr>
      <vt:lpstr>Modelos de Banco de Dados</vt:lpstr>
      <vt:lpstr>Modelos de Dados</vt:lpstr>
      <vt:lpstr>Modelos de Dados</vt:lpstr>
      <vt:lpstr>3 - Modelo Físico</vt:lpstr>
      <vt:lpstr>3 - Modelo Físico</vt:lpstr>
      <vt:lpstr>Modelos de Dados</vt:lpstr>
      <vt:lpstr>Componentes do Modelo de Dados </vt:lpstr>
      <vt:lpstr>Entidades</vt:lpstr>
      <vt:lpstr>Entidades</vt:lpstr>
      <vt:lpstr>Propriedades de entidades</vt:lpstr>
      <vt:lpstr>Entidade Forte</vt:lpstr>
      <vt:lpstr>Entidade Fraca</vt:lpstr>
      <vt:lpstr>Entidade Forte x Fraca</vt:lpstr>
      <vt:lpstr>Relacionamento</vt:lpstr>
      <vt:lpstr>Relacionamento</vt:lpstr>
      <vt:lpstr>Relacionamento Binário (Grau 2)</vt:lpstr>
      <vt:lpstr>Relacionamento Ternário (Grau 3)</vt:lpstr>
      <vt:lpstr>Auto-relacionamento</vt:lpstr>
      <vt:lpstr>Atributos</vt:lpstr>
      <vt:lpstr>Atributos</vt:lpstr>
      <vt:lpstr>Atributos</vt:lpstr>
      <vt:lpstr>Exercício  MER Lógico</vt:lpstr>
      <vt:lpstr>Modelagem de Dados - Regras</vt:lpstr>
      <vt:lpstr>Exercício 01</vt:lpstr>
      <vt:lpstr>Exercício 02</vt:lpstr>
      <vt:lpstr>Vídeo – Era da Informação  </vt:lpstr>
      <vt:lpstr>Era da Informação  </vt:lpstr>
      <vt:lpstr> Questionário</vt:lpstr>
      <vt:lpstr>Apresentação do PowerPoint</vt:lpstr>
      <vt:lpstr>Agenda</vt:lpstr>
      <vt:lpstr>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Conceitos de Modelagem de Dados  Abordagem Entidade-Relacionamento  MER – Conceitual / Lógico / Físico</dc:title>
  <dc:creator>Wellington Silva</dc:creator>
  <cp:lastModifiedBy>Wellington Silva</cp:lastModifiedBy>
  <cp:revision>2</cp:revision>
  <dcterms:modified xsi:type="dcterms:W3CDTF">2021-04-05T20:40:07Z</dcterms:modified>
</cp:coreProperties>
</file>